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6"/>
  </p:notesMasterIdLst>
  <p:sldIdLst>
    <p:sldId id="256" r:id="rId2"/>
    <p:sldId id="279" r:id="rId3"/>
    <p:sldId id="266" r:id="rId4"/>
    <p:sldId id="278" r:id="rId5"/>
    <p:sldId id="285" r:id="rId6"/>
    <p:sldId id="280" r:id="rId7"/>
    <p:sldId id="281" r:id="rId8"/>
    <p:sldId id="283" r:id="rId9"/>
    <p:sldId id="284" r:id="rId10"/>
    <p:sldId id="258" r:id="rId11"/>
    <p:sldId id="267" r:id="rId12"/>
    <p:sldId id="268" r:id="rId13"/>
    <p:sldId id="271" r:id="rId14"/>
    <p:sldId id="282" r:id="rId15"/>
    <p:sldId id="270" r:id="rId16"/>
    <p:sldId id="273" r:id="rId17"/>
    <p:sldId id="277" r:id="rId18"/>
    <p:sldId id="274" r:id="rId19"/>
    <p:sldId id="276" r:id="rId20"/>
    <p:sldId id="275" r:id="rId21"/>
    <p:sldId id="262" r:id="rId22"/>
    <p:sldId id="261" r:id="rId23"/>
    <p:sldId id="265" r:id="rId24"/>
    <p:sldId id="272" r:id="rId25"/>
  </p:sldIdLst>
  <p:sldSz cx="12192000" cy="6858000"/>
  <p:notesSz cx="6858000" cy="9144000"/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7" autoAdjust="0"/>
    <p:restoredTop sz="94660"/>
  </p:normalViewPr>
  <p:slideViewPr>
    <p:cSldViewPr snapToGrid="0">
      <p:cViewPr>
        <p:scale>
          <a:sx n="100" d="100"/>
          <a:sy n="100" d="100"/>
        </p:scale>
        <p:origin x="378" y="1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Zástupný symbol pro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0E95D2-5477-4BEB-AF65-E79B532831D0}" type="datetimeFigureOut">
              <a:rPr lang="cs-CZ" smtClean="0"/>
              <a:t>29.01.2024</a:t>
            </a:fld>
            <a:endParaRPr lang="cs-CZ"/>
          </a:p>
        </p:txBody>
      </p:sp>
      <p:sp>
        <p:nvSpPr>
          <p:cNvPr id="4" name="Zástupný symbol pro obrázek snímk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Zástupný symbol pro poznámk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BA801F-A763-49F0-9340-9CE6E525A0F2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482982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Vážená poroto, </a:t>
            </a:r>
            <a:r>
              <a:rPr lang="cs-CZ"/>
              <a:t>vážení posluchači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BA801F-A763-49F0-9340-9CE6E525A0F2}" type="slidenum">
              <a:rPr lang="cs-CZ" smtClean="0"/>
              <a:t>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691843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BA801F-A763-49F0-9340-9CE6E525A0F2}" type="slidenum">
              <a:rPr lang="cs-CZ" smtClean="0"/>
              <a:t>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307272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Laserové projektory fungují díky principu </a:t>
            </a:r>
            <a:r>
              <a:rPr lang="cs-CZ" dirty="0" err="1"/>
              <a:t>persist</a:t>
            </a:r>
            <a:r>
              <a:rPr lang="cs-CZ" dirty="0"/>
              <a:t>. </a:t>
            </a:r>
            <a:r>
              <a:rPr lang="cs-CZ" dirty="0" err="1"/>
              <a:t>of</a:t>
            </a:r>
            <a:r>
              <a:rPr lang="cs-CZ" dirty="0"/>
              <a:t> vision, ten </a:t>
            </a:r>
            <a:r>
              <a:rPr lang="cs-CZ" dirty="0" err="1"/>
              <a:t>spociva</a:t>
            </a:r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BA801F-A763-49F0-9340-9CE6E525A0F2}" type="slidenum">
              <a:rPr lang="cs-CZ" smtClean="0"/>
              <a:t>11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1346328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 err="1"/>
              <a:t>Vysvetlit</a:t>
            </a:r>
            <a:r>
              <a:rPr lang="cs-CZ" dirty="0"/>
              <a:t> analogový signál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BA801F-A763-49F0-9340-9CE6E525A0F2}" type="slidenum">
              <a:rPr lang="cs-CZ" smtClean="0"/>
              <a:t>12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1430826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B68DE67-1BFE-4B37-BFF2-B86BD3E190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380DB342-C423-43CF-8A98-0C87E15A8F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/>
              <a:t>Kliknutím můžete upravit styl předlohy.</a:t>
            </a:r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C532C7AE-754D-487E-BAB1-051418C637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2024</a:t>
            </a:r>
          </a:p>
        </p:txBody>
      </p:sp>
    </p:spTree>
    <p:extLst>
      <p:ext uri="{BB962C8B-B14F-4D97-AF65-F5344CB8AC3E}">
        <p14:creationId xmlns:p14="http://schemas.microsoft.com/office/powerpoint/2010/main" val="37587918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4EE7D89-7E9F-4B05-83A2-B449592547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8E018707-03C8-46D1-B798-CCB12E5354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50A87912-12C0-43C5-821B-918650C5AE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2024</a:t>
            </a:r>
          </a:p>
        </p:txBody>
      </p:sp>
    </p:spTree>
    <p:extLst>
      <p:ext uri="{BB962C8B-B14F-4D97-AF65-F5344CB8AC3E}">
        <p14:creationId xmlns:p14="http://schemas.microsoft.com/office/powerpoint/2010/main" val="31143138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vislý nadpis 1">
            <a:extLst>
              <a:ext uri="{FF2B5EF4-FFF2-40B4-BE49-F238E27FC236}">
                <a16:creationId xmlns:a16="http://schemas.microsoft.com/office/drawing/2014/main" id="{E56EE464-5DD3-4041-B4D2-1291CE992C5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D1F99CFC-FB2D-470A-858D-95612AE08C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F5915DBE-BDF2-4055-AF18-FBB773748B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2024</a:t>
            </a:r>
          </a:p>
        </p:txBody>
      </p:sp>
    </p:spTree>
    <p:extLst>
      <p:ext uri="{BB962C8B-B14F-4D97-AF65-F5344CB8AC3E}">
        <p14:creationId xmlns:p14="http://schemas.microsoft.com/office/powerpoint/2010/main" val="23875229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0BC4894-B2DA-441B-BC28-C66BF3C532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329C4FF5-FF0E-4DE9-AC12-E1F5E29B24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731B5451-B7E0-48B2-9F9F-2B638770E3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2024</a:t>
            </a:r>
          </a:p>
        </p:txBody>
      </p:sp>
    </p:spTree>
    <p:extLst>
      <p:ext uri="{BB962C8B-B14F-4D97-AF65-F5344CB8AC3E}">
        <p14:creationId xmlns:p14="http://schemas.microsoft.com/office/powerpoint/2010/main" val="7373066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oddí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D33D67A-6C03-4222-A48F-1C4CFB753F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text 2">
            <a:extLst>
              <a:ext uri="{FF2B5EF4-FFF2-40B4-BE49-F238E27FC236}">
                <a16:creationId xmlns:a16="http://schemas.microsoft.com/office/drawing/2014/main" id="{01A7D9D5-7A26-49F8-BE6A-38AE5234B3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50E74540-31A8-4139-A456-9E6D807D00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2024</a:t>
            </a:r>
          </a:p>
        </p:txBody>
      </p:sp>
    </p:spTree>
    <p:extLst>
      <p:ext uri="{BB962C8B-B14F-4D97-AF65-F5344CB8AC3E}">
        <p14:creationId xmlns:p14="http://schemas.microsoft.com/office/powerpoint/2010/main" val="29285974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17F6455-B2CA-4E81-891B-1AFB6CE42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A5CAE9A1-D7A7-4A01-82EA-75340C9E3B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obsah 3">
            <a:extLst>
              <a:ext uri="{FF2B5EF4-FFF2-40B4-BE49-F238E27FC236}">
                <a16:creationId xmlns:a16="http://schemas.microsoft.com/office/drawing/2014/main" id="{44CC34C5-5114-4577-864A-604EE4938F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A700EB63-55EE-4AFD-82D0-16C2ABBAA7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2024</a:t>
            </a:r>
          </a:p>
        </p:txBody>
      </p:sp>
    </p:spTree>
    <p:extLst>
      <p:ext uri="{BB962C8B-B14F-4D97-AF65-F5344CB8AC3E}">
        <p14:creationId xmlns:p14="http://schemas.microsoft.com/office/powerpoint/2010/main" val="28861806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5B1D775-BD07-4564-8C2B-177B2B56E9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text 2">
            <a:extLst>
              <a:ext uri="{FF2B5EF4-FFF2-40B4-BE49-F238E27FC236}">
                <a16:creationId xmlns:a16="http://schemas.microsoft.com/office/drawing/2014/main" id="{4AB2E856-0B53-485E-9070-1BF54FFC63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4" name="Zástupný symbol pro obsah 3">
            <a:extLst>
              <a:ext uri="{FF2B5EF4-FFF2-40B4-BE49-F238E27FC236}">
                <a16:creationId xmlns:a16="http://schemas.microsoft.com/office/drawing/2014/main" id="{5D30BB9C-C25C-47E0-A5A7-5B0D011EA0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symbol pro text 4">
            <a:extLst>
              <a:ext uri="{FF2B5EF4-FFF2-40B4-BE49-F238E27FC236}">
                <a16:creationId xmlns:a16="http://schemas.microsoft.com/office/drawing/2014/main" id="{1581CA38-3004-4BB0-A625-30E2008B553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6" name="Zástupný symbol pro obsah 5">
            <a:extLst>
              <a:ext uri="{FF2B5EF4-FFF2-40B4-BE49-F238E27FC236}">
                <a16:creationId xmlns:a16="http://schemas.microsoft.com/office/drawing/2014/main" id="{29E876CC-5FB3-48CA-B844-E2F9BF68E27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8" name="Zástupný symbol pro zápatí 7">
            <a:extLst>
              <a:ext uri="{FF2B5EF4-FFF2-40B4-BE49-F238E27FC236}">
                <a16:creationId xmlns:a16="http://schemas.microsoft.com/office/drawing/2014/main" id="{7C1199C1-628E-46E9-A512-5401616EA7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2024</a:t>
            </a:r>
          </a:p>
        </p:txBody>
      </p:sp>
    </p:spTree>
    <p:extLst>
      <p:ext uri="{BB962C8B-B14F-4D97-AF65-F5344CB8AC3E}">
        <p14:creationId xmlns:p14="http://schemas.microsoft.com/office/powerpoint/2010/main" val="16867721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enom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DB89DC5-ADB1-48C3-8528-09BB4EF6B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9F3A7104-2765-4DC6-97CF-FD25051B81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2024</a:t>
            </a:r>
          </a:p>
        </p:txBody>
      </p:sp>
    </p:spTree>
    <p:extLst>
      <p:ext uri="{BB962C8B-B14F-4D97-AF65-F5344CB8AC3E}">
        <p14:creationId xmlns:p14="http://schemas.microsoft.com/office/powerpoint/2010/main" val="27714330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ástupný symbol pro zápatí 2">
            <a:extLst>
              <a:ext uri="{FF2B5EF4-FFF2-40B4-BE49-F238E27FC236}">
                <a16:creationId xmlns:a16="http://schemas.microsoft.com/office/drawing/2014/main" id="{9DD441B6-499C-414C-A3D7-5D494BA17A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2024</a:t>
            </a:r>
          </a:p>
        </p:txBody>
      </p:sp>
    </p:spTree>
    <p:extLst>
      <p:ext uri="{BB962C8B-B14F-4D97-AF65-F5344CB8AC3E}">
        <p14:creationId xmlns:p14="http://schemas.microsoft.com/office/powerpoint/2010/main" val="27984800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2B05EDA-329B-404D-90D4-B9734A072C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3EA6B376-5F0D-40B7-950F-FF2F890CBC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text 3">
            <a:extLst>
              <a:ext uri="{FF2B5EF4-FFF2-40B4-BE49-F238E27FC236}">
                <a16:creationId xmlns:a16="http://schemas.microsoft.com/office/drawing/2014/main" id="{0B487BCD-07EE-4C41-90BD-C5282858DA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4E854C7E-C4C0-4892-99D3-658E5314A3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2024</a:t>
            </a:r>
          </a:p>
        </p:txBody>
      </p:sp>
    </p:spTree>
    <p:extLst>
      <p:ext uri="{BB962C8B-B14F-4D97-AF65-F5344CB8AC3E}">
        <p14:creationId xmlns:p14="http://schemas.microsoft.com/office/powerpoint/2010/main" val="853312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F8E48C7-43AD-455E-8D05-2245B1F04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symbol obrázku 2">
            <a:extLst>
              <a:ext uri="{FF2B5EF4-FFF2-40B4-BE49-F238E27FC236}">
                <a16:creationId xmlns:a16="http://schemas.microsoft.com/office/drawing/2014/main" id="{8827DABC-1041-4517-BBBC-8998064443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cs-CZ"/>
              <a:t>Kliknutím na ikonu přidáte obrázek.</a:t>
            </a:r>
          </a:p>
        </p:txBody>
      </p:sp>
      <p:sp>
        <p:nvSpPr>
          <p:cNvPr id="4" name="Zástupný symbol pro text 3">
            <a:extLst>
              <a:ext uri="{FF2B5EF4-FFF2-40B4-BE49-F238E27FC236}">
                <a16:creationId xmlns:a16="http://schemas.microsoft.com/office/drawing/2014/main" id="{5E028655-D3FC-4A85-A798-692589C4D6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EEF5A51C-6B69-4A75-9DBE-7F362CFE71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2024</a:t>
            </a:r>
          </a:p>
        </p:txBody>
      </p:sp>
    </p:spTree>
    <p:extLst>
      <p:ext uri="{BB962C8B-B14F-4D97-AF65-F5344CB8AC3E}">
        <p14:creationId xmlns:p14="http://schemas.microsoft.com/office/powerpoint/2010/main" val="5815690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003BD797-EAB1-4449-B220-C0D6204137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 dirty="0"/>
              <a:t>Kliknutím lze upravit styl.</a:t>
            </a:r>
          </a:p>
        </p:txBody>
      </p:sp>
      <p:sp>
        <p:nvSpPr>
          <p:cNvPr id="3" name="Zástupný symbol pro text 2">
            <a:extLst>
              <a:ext uri="{FF2B5EF4-FFF2-40B4-BE49-F238E27FC236}">
                <a16:creationId xmlns:a16="http://schemas.microsoft.com/office/drawing/2014/main" id="{6C9350D1-0950-4CD7-9C36-4F055C2266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6019F95A-9100-4BB4-86EA-2168467D68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561917" y="6369797"/>
            <a:ext cx="3173506" cy="36512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cs-CZ"/>
              <a:t>Středoškolská odborná činnost 2024</a:t>
            </a:r>
            <a:endParaRPr lang="cs-CZ" dirty="0"/>
          </a:p>
        </p:txBody>
      </p:sp>
      <p:pic>
        <p:nvPicPr>
          <p:cNvPr id="8" name="Obrázek 7">
            <a:extLst>
              <a:ext uri="{FF2B5EF4-FFF2-40B4-BE49-F238E27FC236}">
                <a16:creationId xmlns:a16="http://schemas.microsoft.com/office/drawing/2014/main" id="{94F54974-254F-49ED-AE38-4CC4B51D4100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8954" y="6199701"/>
            <a:ext cx="334219" cy="586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1896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6BC8612-9103-4582-A3A5-A7B9AA0BF5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7917" y="2617692"/>
            <a:ext cx="11604812" cy="3446932"/>
          </a:xfrm>
        </p:spPr>
        <p:txBody>
          <a:bodyPr>
            <a:normAutofit/>
          </a:bodyPr>
          <a:lstStyle/>
          <a:p>
            <a:pPr algn="l"/>
            <a:r>
              <a:rPr lang="cs-CZ" dirty="0"/>
              <a:t>Název práce: RGB Laserový projektor</a:t>
            </a:r>
            <a:br>
              <a:rPr lang="cs-CZ" dirty="0"/>
            </a:br>
            <a:r>
              <a:rPr lang="cs-CZ" sz="5200" dirty="0"/>
              <a:t>Jméno: Šimon Hrouda</a:t>
            </a:r>
            <a:br>
              <a:rPr lang="cs-CZ" dirty="0"/>
            </a:br>
            <a:r>
              <a:rPr lang="cs-CZ" sz="4400" dirty="0"/>
              <a:t>Škola: Gymnázium Brno-Řečkovice</a:t>
            </a:r>
            <a:br>
              <a:rPr lang="cs-CZ" sz="4400" dirty="0"/>
            </a:br>
            <a:r>
              <a:rPr lang="cs-CZ" sz="4400" dirty="0"/>
              <a:t>Kraj: Jihomoravský</a:t>
            </a:r>
            <a:endParaRPr lang="cs-CZ" dirty="0"/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2C7560B1-72B6-4800-9480-2B7B735FD75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46"/>
          <a:stretch/>
        </p:blipFill>
        <p:spPr>
          <a:xfrm>
            <a:off x="1" y="0"/>
            <a:ext cx="4603376" cy="2662518"/>
          </a:xfrm>
          <a:prstGeom prst="rect">
            <a:avLst/>
          </a:prstGeom>
        </p:spPr>
      </p:pic>
      <p:sp>
        <p:nvSpPr>
          <p:cNvPr id="3" name="TextovéPole 2">
            <a:extLst>
              <a:ext uri="{FF2B5EF4-FFF2-40B4-BE49-F238E27FC236}">
                <a16:creationId xmlns:a16="http://schemas.microsoft.com/office/drawing/2014/main" id="{43C86918-7174-4C10-AE58-66D312E70443}"/>
              </a:ext>
            </a:extLst>
          </p:cNvPr>
          <p:cNvSpPr txBox="1"/>
          <p:nvPr/>
        </p:nvSpPr>
        <p:spPr>
          <a:xfrm>
            <a:off x="5398434" y="494034"/>
            <a:ext cx="610048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4400" dirty="0">
                <a:latin typeface="+mj-lt"/>
                <a:ea typeface="+mj-ea"/>
                <a:cs typeface="+mj-cs"/>
              </a:rPr>
              <a:t>Obor: 10. Elektrotechnika, elektronika a telekomunikace</a:t>
            </a:r>
          </a:p>
        </p:txBody>
      </p:sp>
      <p:pic>
        <p:nvPicPr>
          <p:cNvPr id="7" name="Obrázek 6">
            <a:extLst>
              <a:ext uri="{FF2B5EF4-FFF2-40B4-BE49-F238E27FC236}">
                <a16:creationId xmlns:a16="http://schemas.microsoft.com/office/drawing/2014/main" id="{93780AEF-79C4-42F3-83C0-8604B39421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6776" y="4347882"/>
            <a:ext cx="4355224" cy="2510118"/>
          </a:xfrm>
          <a:prstGeom prst="rect">
            <a:avLst/>
          </a:prstGeom>
        </p:spPr>
      </p:pic>
      <p:sp>
        <p:nvSpPr>
          <p:cNvPr id="6" name="Zástupný symbol pro zápatí 3">
            <a:extLst>
              <a:ext uri="{FF2B5EF4-FFF2-40B4-BE49-F238E27FC236}">
                <a16:creationId xmlns:a16="http://schemas.microsoft.com/office/drawing/2014/main" id="{ECFE8105-3003-4089-9437-DE8D6A2EB8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61917" y="6369797"/>
            <a:ext cx="3173506" cy="365125"/>
          </a:xfrm>
        </p:spPr>
        <p:txBody>
          <a:bodyPr/>
          <a:lstStyle/>
          <a:p>
            <a:r>
              <a:rPr lang="cs-CZ" dirty="0"/>
              <a:t>Středoškolská odborná činnost 2024</a:t>
            </a:r>
          </a:p>
        </p:txBody>
      </p:sp>
    </p:spTree>
    <p:extLst>
      <p:ext uri="{BB962C8B-B14F-4D97-AF65-F5344CB8AC3E}">
        <p14:creationId xmlns:p14="http://schemas.microsoft.com/office/powerpoint/2010/main" val="13931580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6515866-E3D9-422D-86B9-9662833DD1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36800"/>
            <a:ext cx="10515600" cy="1325563"/>
          </a:xfrm>
        </p:spPr>
        <p:txBody>
          <a:bodyPr/>
          <a:lstStyle/>
          <a:p>
            <a:r>
              <a:rPr lang="cs-CZ" dirty="0"/>
              <a:t>Cíle</a:t>
            </a:r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63ED24C5-5067-45ED-9318-6847CB13A3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797300"/>
            <a:ext cx="10515600" cy="2203450"/>
          </a:xfrm>
        </p:spPr>
        <p:txBody>
          <a:bodyPr/>
          <a:lstStyle/>
          <a:p>
            <a:r>
              <a:rPr lang="cs-CZ" dirty="0"/>
              <a:t>Navrhnout a sestavit laserový projektor</a:t>
            </a:r>
            <a:endParaRPr lang="cs-CZ" dirty="0">
              <a:sym typeface="Wingdings" panose="05000000000000000000" pitchFamily="2" charset="2"/>
            </a:endParaRPr>
          </a:p>
          <a:p>
            <a:r>
              <a:rPr lang="cs-CZ" dirty="0">
                <a:sym typeface="Wingdings" panose="05000000000000000000" pitchFamily="2" charset="2"/>
              </a:rPr>
              <a:t>Upravit cizí open-source promítací program k podpoře RGB barev</a:t>
            </a:r>
            <a:endParaRPr lang="cs-CZ" dirty="0"/>
          </a:p>
          <a:p>
            <a:r>
              <a:rPr lang="cs-CZ" dirty="0"/>
              <a:t>Vytvořit pro projektor přívětivé uživatelské prostředí</a:t>
            </a:r>
          </a:p>
          <a:p>
            <a:r>
              <a:rPr lang="cs-CZ" dirty="0"/>
              <a:t>Zajistit jednoduchou instalaci</a:t>
            </a:r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F3B8CD76-0C13-4A26-B605-1D939F6A47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 dirty="0"/>
              <a:t>Středoškolská odborná činnost 2024</a:t>
            </a:r>
          </a:p>
        </p:txBody>
      </p:sp>
      <p:sp>
        <p:nvSpPr>
          <p:cNvPr id="5" name="Zástupný symbol pro obsah 2">
            <a:extLst>
              <a:ext uri="{FF2B5EF4-FFF2-40B4-BE49-F238E27FC236}">
                <a16:creationId xmlns:a16="http://schemas.microsoft.com/office/drawing/2014/main" id="{2441816A-0E18-42D9-A98F-161086AF9A9C}"/>
              </a:ext>
            </a:extLst>
          </p:cNvPr>
          <p:cNvSpPr txBox="1">
            <a:spLocks/>
          </p:cNvSpPr>
          <p:nvPr/>
        </p:nvSpPr>
        <p:spPr>
          <a:xfrm>
            <a:off x="838200" y="968375"/>
            <a:ext cx="10515600" cy="12334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algn="l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ts val="2800"/>
              <a:buFont typeface="Arial" panose="020B0604020202020204" pitchFamily="34" charset="0"/>
              <a:buChar char="•"/>
            </a:pPr>
            <a:r>
              <a:rPr lang="cs-CZ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Neexistuje uživatelsky přívětivá open-source platforma, kde by se začínající zájemci s technologií seznámili</a:t>
            </a:r>
            <a:endParaRPr lang="cs-CZ" dirty="0">
              <a:effectLst/>
            </a:endParaRPr>
          </a:p>
          <a:p>
            <a:pPr marL="685800" indent="-228600" algn="l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</a:pPr>
            <a:r>
              <a:rPr lang="cs-CZ" sz="1800" kern="12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Je super </a:t>
            </a:r>
            <a:r>
              <a:rPr lang="cs-CZ" sz="1800" kern="1200" dirty="0" err="1">
                <a:solidFill>
                  <a:srgbClr val="FF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zaujout</a:t>
            </a:r>
            <a:r>
              <a:rPr lang="cs-CZ" sz="1800" kern="12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 a dovolit lidem si s </a:t>
            </a:r>
            <a:r>
              <a:rPr lang="cs-CZ" sz="1800" kern="1200" dirty="0" err="1">
                <a:solidFill>
                  <a:srgbClr val="FF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necim</a:t>
            </a:r>
            <a:r>
              <a:rPr lang="cs-CZ" sz="1800" kern="12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 </a:t>
            </a:r>
            <a:r>
              <a:rPr lang="cs-CZ" sz="1800" kern="1200" dirty="0" err="1">
                <a:solidFill>
                  <a:srgbClr val="FF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hrat</a:t>
            </a:r>
            <a:r>
              <a:rPr lang="cs-CZ" sz="1800" kern="12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, pak se v tom </a:t>
            </a:r>
            <a:r>
              <a:rPr lang="cs-CZ" sz="1800" kern="1200" dirty="0" err="1">
                <a:solidFill>
                  <a:srgbClr val="FF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zacnou</a:t>
            </a:r>
            <a:r>
              <a:rPr lang="cs-CZ" sz="1800" kern="12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 </a:t>
            </a:r>
            <a:r>
              <a:rPr lang="cs-CZ" sz="1800" kern="1200" dirty="0" err="1">
                <a:solidFill>
                  <a:srgbClr val="FF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stourat</a:t>
            </a:r>
            <a:endParaRPr lang="cs-CZ" sz="18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5256227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7FE2782-58C1-4545-B398-80150AD85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505325" cy="1325563"/>
          </a:xfrm>
        </p:spPr>
        <p:txBody>
          <a:bodyPr/>
          <a:lstStyle/>
          <a:p>
            <a:r>
              <a:rPr lang="cs-CZ" dirty="0"/>
              <a:t>Princip laserového promítání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93CA7D9D-6383-4F3D-BA14-7826B85E82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676775" cy="3978016"/>
          </a:xfrm>
        </p:spPr>
        <p:txBody>
          <a:bodyPr>
            <a:normAutofit/>
          </a:bodyPr>
          <a:lstStyle/>
          <a:p>
            <a:r>
              <a:rPr lang="cs-CZ" dirty="0" err="1"/>
              <a:t>Persistance</a:t>
            </a:r>
            <a:r>
              <a:rPr lang="cs-CZ" dirty="0"/>
              <a:t> </a:t>
            </a:r>
            <a:r>
              <a:rPr lang="cs-CZ" dirty="0" err="1"/>
              <a:t>of</a:t>
            </a:r>
            <a:r>
              <a:rPr lang="cs-CZ" dirty="0"/>
              <a:t> vision</a:t>
            </a:r>
          </a:p>
          <a:p>
            <a:pPr lvl="1"/>
            <a:r>
              <a:rPr lang="cs-CZ" dirty="0"/>
              <a:t>Pohyb laserového paprsku rychlejší, než lidské oko</a:t>
            </a:r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D76040FC-4D2D-4C72-A2EA-0B14860AD0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2024</a:t>
            </a:r>
          </a:p>
        </p:txBody>
      </p:sp>
      <p:pic>
        <p:nvPicPr>
          <p:cNvPr id="5" name="Glow in the dark Laser pointers Experiment - drawing with laser pointers-2">
            <a:hlinkClick r:id="" action="ppaction://media"/>
            <a:extLst>
              <a:ext uri="{FF2B5EF4-FFF2-40B4-BE49-F238E27FC236}">
                <a16:creationId xmlns:a16="http://schemas.microsoft.com/office/drawing/2014/main" id="{05178B7E-506A-440F-9E61-619D3F26B5B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15466" t="11127" r="35618" b="27847"/>
          <a:stretch/>
        </p:blipFill>
        <p:spPr>
          <a:xfrm>
            <a:off x="5734238" y="209550"/>
            <a:ext cx="8581837" cy="6022340"/>
          </a:xfrm>
          <a:prstGeom prst="rect">
            <a:avLst/>
          </a:prstGeom>
        </p:spPr>
      </p:pic>
      <p:sp>
        <p:nvSpPr>
          <p:cNvPr id="8" name="TextovéPole 7">
            <a:extLst>
              <a:ext uri="{FF2B5EF4-FFF2-40B4-BE49-F238E27FC236}">
                <a16:creationId xmlns:a16="http://schemas.microsoft.com/office/drawing/2014/main" id="{3FCA7C83-EB4F-41EC-A895-E2090BABD89B}"/>
              </a:ext>
            </a:extLst>
          </p:cNvPr>
          <p:cNvSpPr txBox="1"/>
          <p:nvPr/>
        </p:nvSpPr>
        <p:spPr>
          <a:xfrm>
            <a:off x="7361703" y="6366827"/>
            <a:ext cx="607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https://www.youtube.com/watch?v=62p9u7XjawQ</a:t>
            </a:r>
          </a:p>
        </p:txBody>
      </p:sp>
    </p:spTree>
    <p:extLst>
      <p:ext uri="{BB962C8B-B14F-4D97-AF65-F5344CB8AC3E}">
        <p14:creationId xmlns:p14="http://schemas.microsoft.com/office/powerpoint/2010/main" val="3103343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3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818326A-9B4F-4F9C-92B6-883CAB4C1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z="3000" dirty="0"/>
              <a:t>Hardware - </a:t>
            </a:r>
            <a:r>
              <a:rPr lang="cs-CZ" dirty="0"/>
              <a:t>promítání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23A28C28-250F-4CA0-9E87-B84762B42C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Galvanometry a zrcátka</a:t>
            </a:r>
          </a:p>
          <a:p>
            <a:pPr lvl="1"/>
            <a:r>
              <a:rPr lang="cs-CZ" dirty="0"/>
              <a:t>Pohyb pouze zrcátky – rychlost</a:t>
            </a:r>
          </a:p>
          <a:p>
            <a:pPr lvl="1"/>
            <a:r>
              <a:rPr lang="cs-CZ" dirty="0"/>
              <a:t>Analogový signál -15 až +15 voltů</a:t>
            </a:r>
          </a:p>
          <a:p>
            <a:r>
              <a:rPr lang="cs-CZ" dirty="0"/>
              <a:t>RGB Laserový modul</a:t>
            </a:r>
          </a:p>
          <a:p>
            <a:pPr lvl="1"/>
            <a:endParaRPr lang="cs-CZ" dirty="0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496604A3-D73B-4074-BAF9-4AB131857F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2024</a:t>
            </a:r>
          </a:p>
        </p:txBody>
      </p:sp>
      <p:pic>
        <p:nvPicPr>
          <p:cNvPr id="6" name="Obrázek 5">
            <a:extLst>
              <a:ext uri="{FF2B5EF4-FFF2-40B4-BE49-F238E27FC236}">
                <a16:creationId xmlns:a16="http://schemas.microsoft.com/office/drawing/2014/main" id="{9F97C681-8A33-4026-B766-7455F4297C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8670" y="613779"/>
            <a:ext cx="5802285" cy="3994396"/>
          </a:xfrm>
          <a:prstGeom prst="rect">
            <a:avLst/>
          </a:prstGeom>
        </p:spPr>
      </p:pic>
      <p:sp>
        <p:nvSpPr>
          <p:cNvPr id="7" name="TextovéPole 6">
            <a:extLst>
              <a:ext uri="{FF2B5EF4-FFF2-40B4-BE49-F238E27FC236}">
                <a16:creationId xmlns:a16="http://schemas.microsoft.com/office/drawing/2014/main" id="{415FF235-E6C5-477D-9E2F-2D8F0684EEFB}"/>
              </a:ext>
            </a:extLst>
          </p:cNvPr>
          <p:cNvSpPr txBox="1"/>
          <p:nvPr/>
        </p:nvSpPr>
        <p:spPr>
          <a:xfrm flipH="1">
            <a:off x="9519816" y="4930904"/>
            <a:ext cx="25481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https://tecnica.com/wp-content/uploads/2015/06/f4.png</a:t>
            </a:r>
          </a:p>
        </p:txBody>
      </p:sp>
      <p:pic>
        <p:nvPicPr>
          <p:cNvPr id="12" name="Obrázek 11">
            <a:extLst>
              <a:ext uri="{FF2B5EF4-FFF2-40B4-BE49-F238E27FC236}">
                <a16:creationId xmlns:a16="http://schemas.microsoft.com/office/drawing/2014/main" id="{0CDF9EB0-A114-49F8-958C-86ABEC876B1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707" b="23735"/>
          <a:stretch/>
        </p:blipFill>
        <p:spPr>
          <a:xfrm flipH="1" flipV="1">
            <a:off x="2120592" y="3745883"/>
            <a:ext cx="3922739" cy="2370042"/>
          </a:xfrm>
          <a:prstGeom prst="rect">
            <a:avLst/>
          </a:prstGeom>
        </p:spPr>
      </p:pic>
      <p:sp>
        <p:nvSpPr>
          <p:cNvPr id="14" name="TextovéPole 13">
            <a:extLst>
              <a:ext uri="{FF2B5EF4-FFF2-40B4-BE49-F238E27FC236}">
                <a16:creationId xmlns:a16="http://schemas.microsoft.com/office/drawing/2014/main" id="{28052A92-ECE5-43CC-B7CD-93A49F931FA6}"/>
              </a:ext>
            </a:extLst>
          </p:cNvPr>
          <p:cNvSpPr txBox="1"/>
          <p:nvPr/>
        </p:nvSpPr>
        <p:spPr>
          <a:xfrm>
            <a:off x="-407862" y="5621714"/>
            <a:ext cx="271462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s-CZ" dirty="0"/>
              <a:t>https://www.google.com/url?sa=i&amp;url=https%3A%2F%2Fwww.aliexpress.com%2Fi%2F32386911094.html&amp;psig=AOvVaw2m7njg71OP1F8Az15N8Zay&amp;ust=1706654107230000&amp;source=images&amp;cd=vfe&amp;opi=89978449&amp;ved=0CBMQjRxqGAoTCKCpkZDUg4QDFQAAAAAdAAAAABC9AQ</a:t>
            </a:r>
          </a:p>
        </p:txBody>
      </p:sp>
    </p:spTree>
    <p:extLst>
      <p:ext uri="{BB962C8B-B14F-4D97-AF65-F5344CB8AC3E}">
        <p14:creationId xmlns:p14="http://schemas.microsoft.com/office/powerpoint/2010/main" val="1798265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C2F8172-EECC-4454-84C7-1D1E8209E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cs-CZ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Hardware - </a:t>
            </a:r>
            <a:r>
              <a:rPr lang="cs-CZ" dirty="0"/>
              <a:t>Řídící jednotka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88A170AC-F941-4AE0-B61B-3ADF65211E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25278" cy="4351338"/>
          </a:xfrm>
        </p:spPr>
        <p:txBody>
          <a:bodyPr/>
          <a:lstStyle/>
          <a:p>
            <a:r>
              <a:rPr lang="cs-CZ" dirty="0"/>
              <a:t>Jednodeskový počítač </a:t>
            </a:r>
            <a:r>
              <a:rPr lang="cs-CZ" dirty="0" err="1"/>
              <a:t>Raspberry</a:t>
            </a:r>
            <a:r>
              <a:rPr lang="cs-CZ" dirty="0"/>
              <a:t> </a:t>
            </a:r>
            <a:r>
              <a:rPr lang="cs-CZ" dirty="0" err="1"/>
              <a:t>Pi</a:t>
            </a:r>
            <a:endParaRPr lang="cs-CZ" dirty="0"/>
          </a:p>
          <a:p>
            <a:pPr lvl="1"/>
            <a:r>
              <a:rPr lang="cs-CZ" dirty="0"/>
              <a:t>27 GPIO pinů</a:t>
            </a:r>
          </a:p>
          <a:p>
            <a:pPr lvl="1"/>
            <a:r>
              <a:rPr lang="cs-CZ" dirty="0" err="1"/>
              <a:t>WiFi</a:t>
            </a:r>
            <a:r>
              <a:rPr lang="cs-CZ" dirty="0"/>
              <a:t>, ethernet</a:t>
            </a:r>
          </a:p>
          <a:p>
            <a:pPr lvl="1"/>
            <a:r>
              <a:rPr lang="cs-CZ" dirty="0"/>
              <a:t>OS Linux →</a:t>
            </a:r>
            <a:r>
              <a:rPr lang="cs-CZ" dirty="0">
                <a:latin typeface="Abadi Extra Light" panose="020B0604020202020204" pitchFamily="34" charset="0"/>
              </a:rPr>
              <a:t> </a:t>
            </a:r>
            <a:r>
              <a:rPr lang="cs-CZ" dirty="0"/>
              <a:t>monitor a klávesnice</a:t>
            </a:r>
          </a:p>
          <a:p>
            <a:endParaRPr lang="cs-CZ" dirty="0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B7F321DE-E58E-4D54-9625-1AB03DA608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2024</a:t>
            </a:r>
          </a:p>
        </p:txBody>
      </p:sp>
      <p:pic>
        <p:nvPicPr>
          <p:cNvPr id="9" name="Obrázek 8">
            <a:extLst>
              <a:ext uri="{FF2B5EF4-FFF2-40B4-BE49-F238E27FC236}">
                <a16:creationId xmlns:a16="http://schemas.microsoft.com/office/drawing/2014/main" id="{9F2D3443-4521-465D-9AB9-9888675E88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0546" y="1978738"/>
            <a:ext cx="3657917" cy="2408129"/>
          </a:xfrm>
          <a:prstGeom prst="rect">
            <a:avLst/>
          </a:prstGeom>
        </p:spPr>
      </p:pic>
      <p:sp>
        <p:nvSpPr>
          <p:cNvPr id="13" name="TextovéPole 12">
            <a:extLst>
              <a:ext uri="{FF2B5EF4-FFF2-40B4-BE49-F238E27FC236}">
                <a16:creationId xmlns:a16="http://schemas.microsoft.com/office/drawing/2014/main" id="{C79AEC08-F244-416D-833A-9CD5B2125029}"/>
              </a:ext>
            </a:extLst>
          </p:cNvPr>
          <p:cNvSpPr txBox="1"/>
          <p:nvPr/>
        </p:nvSpPr>
        <p:spPr>
          <a:xfrm>
            <a:off x="3686101" y="3833860"/>
            <a:ext cx="275936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s-CZ" sz="800" dirty="0"/>
              <a:t>https://www.google.com/url?sa=i&amp;url=https%3A%2F%2Fmagpi.raspberrypi.com%2Farticles%2Fget-started-new-raspberry-pi&amp;psig=AOvVaw2dvUY6SR-YGpCpw8sS8n8e&amp;ust=1706645863900000&amp;source=images&amp;cd=vfe&amp;opi=89978449&amp;ved=0CBMQjRxqFwoTCIDpxrW1g4QDFQAAAAAdAAAAABAS</a:t>
            </a:r>
          </a:p>
        </p:txBody>
      </p:sp>
      <p:pic>
        <p:nvPicPr>
          <p:cNvPr id="16" name="Obrázek 15">
            <a:extLst>
              <a:ext uri="{FF2B5EF4-FFF2-40B4-BE49-F238E27FC236}">
                <a16:creationId xmlns:a16="http://schemas.microsoft.com/office/drawing/2014/main" id="{AF93B160-E259-4D2B-9B7D-F568A48785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4508" y="5473193"/>
            <a:ext cx="1261729" cy="1261729"/>
          </a:xfrm>
          <a:prstGeom prst="rect">
            <a:avLst/>
          </a:prstGeom>
        </p:spPr>
      </p:pic>
      <p:pic>
        <p:nvPicPr>
          <p:cNvPr id="18" name="Obrázek 17">
            <a:extLst>
              <a:ext uri="{FF2B5EF4-FFF2-40B4-BE49-F238E27FC236}">
                <a16:creationId xmlns:a16="http://schemas.microsoft.com/office/drawing/2014/main" id="{301CB260-1FD8-4BC3-968F-41E1439F12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8853" y="648764"/>
            <a:ext cx="2962502" cy="1039344"/>
          </a:xfrm>
          <a:prstGeom prst="rect">
            <a:avLst/>
          </a:prstGeom>
        </p:spPr>
      </p:pic>
      <p:sp>
        <p:nvSpPr>
          <p:cNvPr id="21" name="TextovéPole 20">
            <a:extLst>
              <a:ext uri="{FF2B5EF4-FFF2-40B4-BE49-F238E27FC236}">
                <a16:creationId xmlns:a16="http://schemas.microsoft.com/office/drawing/2014/main" id="{87C1E6A4-D836-4086-8DAB-C0BD1126B622}"/>
              </a:ext>
            </a:extLst>
          </p:cNvPr>
          <p:cNvSpPr txBox="1"/>
          <p:nvPr/>
        </p:nvSpPr>
        <p:spPr>
          <a:xfrm>
            <a:off x="4193326" y="5712716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s-CZ" sz="800" dirty="0"/>
              <a:t>https://www.google.com/url?sa=i&amp;url=https%3A%2F%2Fwww.flaticon.com%2Ffree-icon%2Fmonitor_3474360&amp;psig=AOvVaw26H3Z1Merh2l7goobkClII&amp;ust=1706645924791000&amp;source=images&amp;cd=vfe&amp;opi=89978449&amp;ved=0CBMQjRxqFwoTCPCg59O1g4QDFQAAAAAdAAAAABAE</a:t>
            </a:r>
          </a:p>
        </p:txBody>
      </p:sp>
      <p:sp>
        <p:nvSpPr>
          <p:cNvPr id="23" name="TextovéPole 22">
            <a:extLst>
              <a:ext uri="{FF2B5EF4-FFF2-40B4-BE49-F238E27FC236}">
                <a16:creationId xmlns:a16="http://schemas.microsoft.com/office/drawing/2014/main" id="{202A7E3F-F3CE-4175-A2C6-C8C1028E633C}"/>
              </a:ext>
            </a:extLst>
          </p:cNvPr>
          <p:cNvSpPr txBox="1"/>
          <p:nvPr/>
        </p:nvSpPr>
        <p:spPr>
          <a:xfrm>
            <a:off x="5157227" y="137692"/>
            <a:ext cx="757915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s-CZ" sz="800" dirty="0"/>
              <a:t>https://www.google.com/url?sa=i&amp;url=https%3A%2F%2Fwww.raspberrypi.com%2Fdocumentation%2Fcomputers%2Fraspberry-pi.html&amp;psig=AOvVaw2rJzyto3usOeAVXt8ZcZq6&amp;ust=1706646049039000&amp;source=images&amp;cd=vfe&amp;opi=89978449&amp;ved=0CBMQjRxqFwoTCLDV4422g4QDFQAAAAAdAAAAABAS</a:t>
            </a:r>
          </a:p>
        </p:txBody>
      </p:sp>
      <p:sp>
        <p:nvSpPr>
          <p:cNvPr id="28" name="Obdélník 27">
            <a:extLst>
              <a:ext uri="{FF2B5EF4-FFF2-40B4-BE49-F238E27FC236}">
                <a16:creationId xmlns:a16="http://schemas.microsoft.com/office/drawing/2014/main" id="{1A0BFCF1-AD6B-44E3-B027-C288DC379E35}"/>
              </a:ext>
            </a:extLst>
          </p:cNvPr>
          <p:cNvSpPr/>
          <p:nvPr/>
        </p:nvSpPr>
        <p:spPr>
          <a:xfrm>
            <a:off x="8201160" y="3789000"/>
            <a:ext cx="721860" cy="597867"/>
          </a:xfrm>
          <a:prstGeom prst="rect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cs-CZ">
              <a:solidFill>
                <a:srgbClr val="000000"/>
              </a:solidFill>
            </a:endParaRPr>
          </a:p>
        </p:txBody>
      </p:sp>
      <p:pic>
        <p:nvPicPr>
          <p:cNvPr id="43" name="Obrázek 42">
            <a:extLst>
              <a:ext uri="{FF2B5EF4-FFF2-40B4-BE49-F238E27FC236}">
                <a16:creationId xmlns:a16="http://schemas.microsoft.com/office/drawing/2014/main" id="{67FB1850-A72D-49D3-9F26-834C4EAC8C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8119174" y="4390022"/>
            <a:ext cx="721860" cy="1114687"/>
          </a:xfrm>
          <a:prstGeom prst="rect">
            <a:avLst/>
          </a:prstGeom>
        </p:spPr>
      </p:pic>
      <p:pic>
        <p:nvPicPr>
          <p:cNvPr id="45" name="Obrázek 44">
            <a:extLst>
              <a:ext uri="{FF2B5EF4-FFF2-40B4-BE49-F238E27FC236}">
                <a16:creationId xmlns:a16="http://schemas.microsoft.com/office/drawing/2014/main" id="{68BDDEC7-0688-4DB1-95E3-3CFC96D57D7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0390" y="4819574"/>
            <a:ext cx="2314915" cy="2314915"/>
          </a:xfrm>
          <a:prstGeom prst="rect">
            <a:avLst/>
          </a:prstGeom>
        </p:spPr>
      </p:pic>
      <p:sp>
        <p:nvSpPr>
          <p:cNvPr id="47" name="Obdélník 46">
            <a:extLst>
              <a:ext uri="{FF2B5EF4-FFF2-40B4-BE49-F238E27FC236}">
                <a16:creationId xmlns:a16="http://schemas.microsoft.com/office/drawing/2014/main" id="{1B491C6D-AE63-414D-8604-C09433BC569F}"/>
              </a:ext>
            </a:extLst>
          </p:cNvPr>
          <p:cNvSpPr/>
          <p:nvPr/>
        </p:nvSpPr>
        <p:spPr>
          <a:xfrm>
            <a:off x="7479299" y="1934917"/>
            <a:ext cx="2207625" cy="351591"/>
          </a:xfrm>
          <a:prstGeom prst="rect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cs-CZ">
              <a:solidFill>
                <a:srgbClr val="000000"/>
              </a:solidFill>
            </a:endParaRPr>
          </a:p>
        </p:txBody>
      </p:sp>
      <p:pic>
        <p:nvPicPr>
          <p:cNvPr id="48" name="Obrázek 47">
            <a:extLst>
              <a:ext uri="{FF2B5EF4-FFF2-40B4-BE49-F238E27FC236}">
                <a16:creationId xmlns:a16="http://schemas.microsoft.com/office/drawing/2014/main" id="{0207A77D-254C-4674-8A13-805D36BDAE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930795" y="2620204"/>
            <a:ext cx="904667" cy="2427312"/>
          </a:xfrm>
          <a:prstGeom prst="rect">
            <a:avLst/>
          </a:prstGeom>
        </p:spPr>
      </p:pic>
      <p:sp>
        <p:nvSpPr>
          <p:cNvPr id="50" name="Obdélník 49">
            <a:extLst>
              <a:ext uri="{FF2B5EF4-FFF2-40B4-BE49-F238E27FC236}">
                <a16:creationId xmlns:a16="http://schemas.microsoft.com/office/drawing/2014/main" id="{A1771A79-AF93-45BE-B728-C91A0735F553}"/>
              </a:ext>
            </a:extLst>
          </p:cNvPr>
          <p:cNvSpPr/>
          <p:nvPr/>
        </p:nvSpPr>
        <p:spPr>
          <a:xfrm>
            <a:off x="10051256" y="1967839"/>
            <a:ext cx="879539" cy="1461161"/>
          </a:xfrm>
          <a:prstGeom prst="rect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cs-CZ">
              <a:solidFill>
                <a:srgbClr val="000000"/>
              </a:solidFill>
            </a:endParaRPr>
          </a:p>
        </p:txBody>
      </p:sp>
      <p:sp>
        <p:nvSpPr>
          <p:cNvPr id="52" name="TextovéPole 51">
            <a:extLst>
              <a:ext uri="{FF2B5EF4-FFF2-40B4-BE49-F238E27FC236}">
                <a16:creationId xmlns:a16="http://schemas.microsoft.com/office/drawing/2014/main" id="{3397DAF5-CEB1-4B0F-9962-5B37051BCAD9}"/>
              </a:ext>
            </a:extLst>
          </p:cNvPr>
          <p:cNvSpPr txBox="1"/>
          <p:nvPr/>
        </p:nvSpPr>
        <p:spPr>
          <a:xfrm>
            <a:off x="10463551" y="6159190"/>
            <a:ext cx="1535544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s-CZ" dirty="0"/>
              <a:t>https://www.google.com/url?sa=i&amp;url=https%3A%2F%2Fwww.flaticon.com%2Ffree-icon%2Fkeyboard-and-mouse_7264143&amp;psig=AOvVaw3NiCrKk9z5-99Y_-_l_PA4&amp;ust=1706646790121000&amp;source=images&amp;cd=vfe&amp;opi=89978449&amp;ved=0CBMQjRxqFwoTCIClpYS5g4QDFQAAAAAdAAAAABAJ</a:t>
            </a:r>
          </a:p>
        </p:txBody>
      </p:sp>
    </p:spTree>
    <p:extLst>
      <p:ext uri="{BB962C8B-B14F-4D97-AF65-F5344CB8AC3E}">
        <p14:creationId xmlns:p14="http://schemas.microsoft.com/office/powerpoint/2010/main" val="1376893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6DF102C-082F-4CCA-BB92-DB987A7B9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cs-CZ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Hardware - </a:t>
            </a:r>
            <a:r>
              <a:rPr lang="cs-CZ" dirty="0"/>
              <a:t>HAT - DPS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07F31828-DEB2-4872-A8D4-B0D7E8DCD9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206535" cy="4351338"/>
          </a:xfrm>
        </p:spPr>
        <p:txBody>
          <a:bodyPr/>
          <a:lstStyle/>
          <a:p>
            <a:pPr marL="0" indent="0">
              <a:buNone/>
            </a:pPr>
            <a:r>
              <a:rPr lang="cs-CZ" dirty="0"/>
              <a:t>DPS = deska plošných spojů</a:t>
            </a:r>
          </a:p>
          <a:p>
            <a:r>
              <a:rPr lang="cs-CZ" dirty="0"/>
              <a:t>Design v programu </a:t>
            </a:r>
            <a:r>
              <a:rPr lang="cs-CZ" dirty="0" err="1"/>
              <a:t>KiCad</a:t>
            </a:r>
            <a:endParaRPr lang="cs-CZ" dirty="0"/>
          </a:p>
          <a:p>
            <a:r>
              <a:rPr lang="cs-CZ" dirty="0"/>
              <a:t>Obvody:</a:t>
            </a:r>
          </a:p>
          <a:p>
            <a:pPr lvl="1"/>
            <a:r>
              <a:rPr lang="cs-CZ" dirty="0"/>
              <a:t>Signál pro galvanometry</a:t>
            </a:r>
          </a:p>
          <a:p>
            <a:pPr lvl="1"/>
            <a:r>
              <a:rPr lang="cs-CZ" dirty="0"/>
              <a:t>Zdroj -15V</a:t>
            </a:r>
          </a:p>
          <a:p>
            <a:pPr lvl="1"/>
            <a:r>
              <a:rPr lang="cs-CZ" dirty="0"/>
              <a:t>Voltmetr baterie</a:t>
            </a:r>
          </a:p>
          <a:p>
            <a:r>
              <a:rPr lang="cs-CZ" dirty="0"/>
              <a:t>konektory</a:t>
            </a:r>
          </a:p>
          <a:p>
            <a:endParaRPr lang="cs-CZ" dirty="0">
              <a:solidFill>
                <a:srgbClr val="FF0000"/>
              </a:solidFill>
            </a:endParaRPr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5BF6EABD-32C1-423B-ABCF-58BFD62EE9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2024</a:t>
            </a:r>
          </a:p>
        </p:txBody>
      </p:sp>
      <p:pic>
        <p:nvPicPr>
          <p:cNvPr id="16" name="Obrázek 15">
            <a:extLst>
              <a:ext uri="{FF2B5EF4-FFF2-40B4-BE49-F238E27FC236}">
                <a16:creationId xmlns:a16="http://schemas.microsoft.com/office/drawing/2014/main" id="{9180683A-A0C3-4A04-A256-B5B2EC2E72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5906" y="3429000"/>
            <a:ext cx="3453234" cy="3274002"/>
          </a:xfrm>
          <a:prstGeom prst="rect">
            <a:avLst/>
          </a:prstGeom>
        </p:spPr>
      </p:pic>
      <p:pic>
        <p:nvPicPr>
          <p:cNvPr id="20" name="Obrázek 19">
            <a:extLst>
              <a:ext uri="{FF2B5EF4-FFF2-40B4-BE49-F238E27FC236}">
                <a16:creationId xmlns:a16="http://schemas.microsoft.com/office/drawing/2014/main" id="{F53519D4-23E7-4529-821A-F48BAE2A6B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3112" y="58814"/>
            <a:ext cx="3436028" cy="3263748"/>
          </a:xfrm>
          <a:prstGeom prst="rect">
            <a:avLst/>
          </a:prstGeom>
        </p:spPr>
      </p:pic>
      <p:sp>
        <p:nvSpPr>
          <p:cNvPr id="22" name="TextovéPole 21">
            <a:extLst>
              <a:ext uri="{FF2B5EF4-FFF2-40B4-BE49-F238E27FC236}">
                <a16:creationId xmlns:a16="http://schemas.microsoft.com/office/drawing/2014/main" id="{730536EE-6834-4EB5-B3E7-E92102C5A3C5}"/>
              </a:ext>
            </a:extLst>
          </p:cNvPr>
          <p:cNvSpPr txBox="1"/>
          <p:nvPr/>
        </p:nvSpPr>
        <p:spPr>
          <a:xfrm flipH="1">
            <a:off x="6580072" y="5807631"/>
            <a:ext cx="4422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(zdroj: vlastní)</a:t>
            </a:r>
          </a:p>
        </p:txBody>
      </p:sp>
    </p:spTree>
    <p:extLst>
      <p:ext uri="{BB962C8B-B14F-4D97-AF65-F5344CB8AC3E}">
        <p14:creationId xmlns:p14="http://schemas.microsoft.com/office/powerpoint/2010/main" val="3762546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BFB0A7A-8E46-4313-8C20-6653A70FC4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>
                <a:solidFill>
                  <a:srgbClr val="FF0000"/>
                </a:solidFill>
              </a:rPr>
              <a:t>Asi tohle vynechat</a:t>
            </a:r>
            <a:r>
              <a:rPr lang="cs-CZ" dirty="0"/>
              <a:t> D/A převodník a zesilovače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EBE3588C-61BA-4A75-BB10-187C14860B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066865"/>
          </a:xfrm>
        </p:spPr>
        <p:txBody>
          <a:bodyPr/>
          <a:lstStyle/>
          <a:p>
            <a:r>
              <a:rPr lang="cs-CZ" dirty="0"/>
              <a:t>D/A převodník řízený přímo </a:t>
            </a:r>
            <a:r>
              <a:rPr lang="cs-CZ" dirty="0" err="1"/>
              <a:t>Raspberry</a:t>
            </a:r>
            <a:r>
              <a:rPr lang="cs-CZ" dirty="0"/>
              <a:t> </a:t>
            </a:r>
            <a:r>
              <a:rPr lang="cs-CZ" dirty="0" err="1"/>
              <a:t>Pi</a:t>
            </a:r>
            <a:endParaRPr lang="cs-CZ" dirty="0"/>
          </a:p>
          <a:p>
            <a:r>
              <a:rPr lang="cs-CZ" dirty="0"/>
              <a:t>Zesilovače </a:t>
            </a:r>
            <a:r>
              <a:rPr lang="cs-CZ" dirty="0">
                <a:solidFill>
                  <a:srgbClr val="FF0000"/>
                </a:solidFill>
              </a:rPr>
              <a:t>transformují </a:t>
            </a:r>
            <a:r>
              <a:rPr lang="cs-CZ" dirty="0"/>
              <a:t>signál pro galvanometry</a:t>
            </a:r>
            <a:endParaRPr lang="cs-CZ" dirty="0">
              <a:solidFill>
                <a:srgbClr val="FF0000"/>
              </a:solidFill>
            </a:endParaRPr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C87EF4AF-39C5-4B83-ADCA-8EA7547128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2024</a:t>
            </a:r>
          </a:p>
        </p:txBody>
      </p:sp>
      <p:sp>
        <p:nvSpPr>
          <p:cNvPr id="9" name="TextovéPole 8">
            <a:extLst>
              <a:ext uri="{FF2B5EF4-FFF2-40B4-BE49-F238E27FC236}">
                <a16:creationId xmlns:a16="http://schemas.microsoft.com/office/drawing/2014/main" id="{72A3E487-A9AC-4069-ACB1-0E3C61FE2B24}"/>
              </a:ext>
            </a:extLst>
          </p:cNvPr>
          <p:cNvSpPr txBox="1"/>
          <p:nvPr/>
        </p:nvSpPr>
        <p:spPr>
          <a:xfrm flipH="1">
            <a:off x="7370647" y="5885234"/>
            <a:ext cx="4422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(zdroj: vlastní)</a:t>
            </a:r>
          </a:p>
        </p:txBody>
      </p:sp>
      <p:graphicFrame>
        <p:nvGraphicFramePr>
          <p:cNvPr id="5" name="Objekt 4">
            <a:extLst>
              <a:ext uri="{FF2B5EF4-FFF2-40B4-BE49-F238E27FC236}">
                <a16:creationId xmlns:a16="http://schemas.microsoft.com/office/drawing/2014/main" id="{064BECE4-3DFB-47F7-BF02-D3F4805198D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7981402"/>
              </p:ext>
            </p:extLst>
          </p:nvPr>
        </p:nvGraphicFramePr>
        <p:xfrm>
          <a:off x="62697" y="3734950"/>
          <a:ext cx="12066605" cy="1792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19047600" imgH="2831400" progId="">
                  <p:embed/>
                </p:oleObj>
              </mc:Choice>
              <mc:Fallback>
                <p:oleObj r:id="rId2" imgW="19047600" imgH="283140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2697" y="3734950"/>
                        <a:ext cx="12066605" cy="17923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628283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569CA08-7C2D-48A7-8B29-FBE68981D3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Software </a:t>
            </a:r>
            <a:r>
              <a:rPr lang="cs-CZ" dirty="0">
                <a:solidFill>
                  <a:srgbClr val="FF0000"/>
                </a:solidFill>
              </a:rPr>
              <a:t>(</a:t>
            </a:r>
            <a:r>
              <a:rPr lang="cs-CZ" dirty="0" err="1">
                <a:solidFill>
                  <a:srgbClr val="FF0000"/>
                </a:solidFill>
              </a:rPr>
              <a:t>celej</a:t>
            </a:r>
            <a:r>
              <a:rPr lang="cs-CZ" dirty="0">
                <a:solidFill>
                  <a:srgbClr val="FF0000"/>
                </a:solidFill>
              </a:rPr>
              <a:t> slide </a:t>
            </a:r>
            <a:r>
              <a:rPr lang="cs-CZ" dirty="0" err="1">
                <a:solidFill>
                  <a:srgbClr val="FF0000"/>
                </a:solidFill>
              </a:rPr>
              <a:t>zbytecnej</a:t>
            </a:r>
            <a:r>
              <a:rPr lang="cs-CZ" dirty="0">
                <a:solidFill>
                  <a:srgbClr val="FF0000"/>
                </a:solidFill>
              </a:rPr>
              <a:t>)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6AE7B9F9-9B42-4058-AA87-1B69BFB98F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Instalační skript</a:t>
            </a:r>
          </a:p>
          <a:p>
            <a:r>
              <a:rPr lang="cs-CZ" dirty="0"/>
              <a:t>Ovládání laseru a galvanometrů – program </a:t>
            </a:r>
            <a:r>
              <a:rPr lang="cs-CZ" dirty="0" err="1"/>
              <a:t>lasershow</a:t>
            </a:r>
            <a:endParaRPr lang="cs-CZ" dirty="0"/>
          </a:p>
          <a:p>
            <a:r>
              <a:rPr lang="cs-CZ" dirty="0"/>
              <a:t>Ovládání připojení </a:t>
            </a:r>
            <a:r>
              <a:rPr lang="cs-CZ" dirty="0" err="1"/>
              <a:t>RPi</a:t>
            </a:r>
            <a:r>
              <a:rPr lang="cs-CZ" dirty="0"/>
              <a:t> – program </a:t>
            </a:r>
            <a:r>
              <a:rPr lang="cs-CZ" dirty="0" err="1"/>
              <a:t>wifi_manager</a:t>
            </a:r>
            <a:endParaRPr lang="cs-CZ" dirty="0"/>
          </a:p>
          <a:p>
            <a:r>
              <a:rPr lang="cs-CZ" dirty="0"/>
              <a:t>Uživatelské rozhraní (UI) – 3 programy</a:t>
            </a:r>
          </a:p>
          <a:p>
            <a:pPr lvl="1"/>
            <a:r>
              <a:rPr lang="cs-CZ" dirty="0"/>
              <a:t>OLED a enkodér</a:t>
            </a:r>
          </a:p>
          <a:p>
            <a:pPr lvl="1"/>
            <a:r>
              <a:rPr lang="cs-CZ" dirty="0"/>
              <a:t>Webový portál</a:t>
            </a:r>
          </a:p>
          <a:p>
            <a:pPr lvl="1"/>
            <a:r>
              <a:rPr lang="cs-CZ" dirty="0" err="1"/>
              <a:t>Discord</a:t>
            </a:r>
            <a:r>
              <a:rPr lang="cs-CZ" dirty="0"/>
              <a:t> bot</a:t>
            </a:r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8207FFE3-2C27-4B3F-84CE-8FA16E5379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2024</a:t>
            </a:r>
          </a:p>
        </p:txBody>
      </p:sp>
    </p:spTree>
    <p:extLst>
      <p:ext uri="{BB962C8B-B14F-4D97-AF65-F5344CB8AC3E}">
        <p14:creationId xmlns:p14="http://schemas.microsoft.com/office/powerpoint/2010/main" val="1157668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A4C2A80-07F6-4622-A43E-D2795EA93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z="3000" dirty="0"/>
              <a:t>Software - </a:t>
            </a:r>
            <a:r>
              <a:rPr lang="cs-CZ" dirty="0"/>
              <a:t>Instalační skript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4DB945F2-0C11-4CFB-8174-DF1F1D7D1F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>
                <a:solidFill>
                  <a:schemeClr val="accent6"/>
                </a:solidFill>
              </a:rPr>
              <a:t>Je </a:t>
            </a:r>
            <a:r>
              <a:rPr lang="cs-CZ" dirty="0" err="1">
                <a:solidFill>
                  <a:schemeClr val="accent6"/>
                </a:solidFill>
              </a:rPr>
              <a:t>dulezity</a:t>
            </a:r>
            <a:r>
              <a:rPr lang="cs-CZ" dirty="0">
                <a:solidFill>
                  <a:schemeClr val="accent6"/>
                </a:solidFill>
              </a:rPr>
              <a:t>, protože bez nej by si musel user instalovat všechny knihovny </a:t>
            </a:r>
            <a:r>
              <a:rPr lang="cs-CZ" dirty="0" err="1">
                <a:solidFill>
                  <a:schemeClr val="accent6"/>
                </a:solidFill>
              </a:rPr>
              <a:t>sam</a:t>
            </a:r>
            <a:r>
              <a:rPr lang="cs-CZ" dirty="0">
                <a:solidFill>
                  <a:schemeClr val="accent6"/>
                </a:solidFill>
              </a:rPr>
              <a:t> a musel by si zkompilovat všechny programy </a:t>
            </a:r>
            <a:r>
              <a:rPr lang="cs-CZ" dirty="0" err="1">
                <a:solidFill>
                  <a:schemeClr val="accent6"/>
                </a:solidFill>
              </a:rPr>
              <a:t>sam</a:t>
            </a:r>
            <a:endParaRPr lang="cs-CZ" dirty="0">
              <a:solidFill>
                <a:schemeClr val="accent6"/>
              </a:solidFill>
            </a:endParaRPr>
          </a:p>
          <a:p>
            <a:r>
              <a:rPr lang="cs-CZ" dirty="0"/>
              <a:t>Knihovny a závislosti mých programů</a:t>
            </a:r>
          </a:p>
          <a:p>
            <a:r>
              <a:rPr lang="cs-CZ" dirty="0"/>
              <a:t>Spouštění programů při zapnutí </a:t>
            </a:r>
            <a:r>
              <a:rPr lang="cs-CZ" dirty="0" err="1"/>
              <a:t>Raspberry</a:t>
            </a:r>
            <a:r>
              <a:rPr lang="cs-CZ" dirty="0"/>
              <a:t> </a:t>
            </a:r>
            <a:r>
              <a:rPr lang="cs-CZ" dirty="0" err="1"/>
              <a:t>Pi</a:t>
            </a:r>
            <a:endParaRPr lang="cs-CZ" dirty="0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ECF19981-95FF-4F7C-B7C6-32F6B69634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2024</a:t>
            </a:r>
          </a:p>
        </p:txBody>
      </p:sp>
    </p:spTree>
    <p:extLst>
      <p:ext uri="{BB962C8B-B14F-4D97-AF65-F5344CB8AC3E}">
        <p14:creationId xmlns:p14="http://schemas.microsoft.com/office/powerpoint/2010/main" val="416359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ED5C091-6F53-4182-9CFA-8C2219FE2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cs-CZ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Software - </a:t>
            </a:r>
            <a:r>
              <a:rPr lang="cs-CZ" dirty="0" err="1"/>
              <a:t>lasershow</a:t>
            </a:r>
            <a:endParaRPr lang="cs-CZ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E26CFCEE-8E9A-407C-82A2-67639E5AE5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Příkazy od UI programů</a:t>
            </a:r>
          </a:p>
          <a:p>
            <a:r>
              <a:rPr lang="cs-CZ" dirty="0"/>
              <a:t>Původně převzato ze serveru github.com</a:t>
            </a:r>
          </a:p>
          <a:p>
            <a:r>
              <a:rPr lang="cs-CZ" dirty="0"/>
              <a:t>Přepsáno</a:t>
            </a:r>
          </a:p>
          <a:p>
            <a:pPr lvl="1"/>
            <a:r>
              <a:rPr lang="cs-CZ" dirty="0"/>
              <a:t>Podpora barev</a:t>
            </a:r>
          </a:p>
          <a:p>
            <a:pPr lvl="1"/>
            <a:r>
              <a:rPr lang="cs-CZ" dirty="0"/>
              <a:t>Komunikace s UI programy</a:t>
            </a:r>
          </a:p>
          <a:p>
            <a:pPr lvl="1"/>
            <a:r>
              <a:rPr lang="cs-CZ" dirty="0"/>
              <a:t>Rychlost</a:t>
            </a:r>
          </a:p>
          <a:p>
            <a:pPr lvl="1"/>
            <a:r>
              <a:rPr lang="cs-CZ" dirty="0"/>
              <a:t>Zavření souboru po načtení</a:t>
            </a:r>
          </a:p>
          <a:p>
            <a:endParaRPr lang="cs-CZ" dirty="0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CF4C1F09-6C82-4E56-9703-11DF02549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2024</a:t>
            </a:r>
          </a:p>
        </p:txBody>
      </p:sp>
    </p:spTree>
    <p:extLst>
      <p:ext uri="{BB962C8B-B14F-4D97-AF65-F5344CB8AC3E}">
        <p14:creationId xmlns:p14="http://schemas.microsoft.com/office/powerpoint/2010/main" val="4584254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6A95BE0-D9AD-4C05-BE73-F97FC8E653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Wifi manager (</a:t>
            </a:r>
            <a:r>
              <a:rPr lang="cs-CZ" dirty="0" err="1"/>
              <a:t>optional</a:t>
            </a:r>
            <a:r>
              <a:rPr lang="cs-CZ" dirty="0"/>
              <a:t> – </a:t>
            </a:r>
            <a:r>
              <a:rPr lang="cs-CZ" dirty="0" err="1"/>
              <a:t>muzu</a:t>
            </a:r>
            <a:r>
              <a:rPr lang="cs-CZ" dirty="0"/>
              <a:t> ho popsat na sw slidu a pak </a:t>
            </a:r>
            <a:r>
              <a:rPr lang="cs-CZ" dirty="0" err="1"/>
              <a:t>uz</a:t>
            </a:r>
            <a:r>
              <a:rPr lang="cs-CZ" dirty="0"/>
              <a:t> jenom na </a:t>
            </a:r>
            <a:r>
              <a:rPr lang="cs-CZ" dirty="0" err="1"/>
              <a:t>comms</a:t>
            </a:r>
            <a:r>
              <a:rPr lang="cs-CZ" dirty="0"/>
              <a:t>)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9F9D76F7-7599-434F-AE78-1926125568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6FD3C748-1786-458C-B15A-701747C38A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2024</a:t>
            </a:r>
          </a:p>
        </p:txBody>
      </p:sp>
    </p:spTree>
    <p:extLst>
      <p:ext uri="{BB962C8B-B14F-4D97-AF65-F5344CB8AC3E}">
        <p14:creationId xmlns:p14="http://schemas.microsoft.com/office/powerpoint/2010/main" val="31420701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0BE7813-A70C-48E1-9612-C7471C5AAD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>
                <a:solidFill>
                  <a:schemeClr val="accent6"/>
                </a:solidFill>
              </a:rPr>
              <a:t>Úvod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F61A6003-668D-44C0-874D-4AE233E96A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>
                <a:solidFill>
                  <a:schemeClr val="accent6"/>
                </a:solidFill>
              </a:rPr>
              <a:t>Green – text na mluveni</a:t>
            </a:r>
          </a:p>
          <a:p>
            <a:r>
              <a:rPr lang="cs-CZ" dirty="0">
                <a:solidFill>
                  <a:schemeClr val="accent6"/>
                </a:solidFill>
              </a:rPr>
              <a:t>když jsem se zajímal o technologii laserových projektoru a efektu na </a:t>
            </a:r>
            <a:r>
              <a:rPr lang="cs-CZ" dirty="0" err="1">
                <a:solidFill>
                  <a:schemeClr val="accent6"/>
                </a:solidFill>
              </a:rPr>
              <a:t>diskotekach</a:t>
            </a:r>
            <a:r>
              <a:rPr lang="cs-CZ" dirty="0">
                <a:solidFill>
                  <a:schemeClr val="accent6"/>
                </a:solidFill>
              </a:rPr>
              <a:t>, zarazilo mě, že jsem nenašel žádnou open source platformu, kterou bych mohl použít a případně upravovat, kdybych chtěl </a:t>
            </a:r>
            <a:r>
              <a:rPr lang="cs-CZ" dirty="0" err="1">
                <a:solidFill>
                  <a:schemeClr val="accent6"/>
                </a:solidFill>
              </a:rPr>
              <a:t>techcnologii</a:t>
            </a:r>
            <a:r>
              <a:rPr lang="cs-CZ" dirty="0">
                <a:solidFill>
                  <a:schemeClr val="accent6"/>
                </a:solidFill>
              </a:rPr>
              <a:t> využít, tak jsem se rozhodl takovou platformu </a:t>
            </a:r>
            <a:r>
              <a:rPr lang="cs-CZ" dirty="0" err="1">
                <a:solidFill>
                  <a:schemeClr val="accent6"/>
                </a:solidFill>
              </a:rPr>
              <a:t>vytvorit</a:t>
            </a:r>
            <a:endParaRPr lang="cs-CZ" dirty="0">
              <a:solidFill>
                <a:schemeClr val="accent6"/>
              </a:solidFill>
            </a:endParaRPr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48A6DC4C-55E3-4E73-BBB2-789923293F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2024</a:t>
            </a:r>
          </a:p>
        </p:txBody>
      </p:sp>
    </p:spTree>
    <p:extLst>
      <p:ext uri="{BB962C8B-B14F-4D97-AF65-F5344CB8AC3E}">
        <p14:creationId xmlns:p14="http://schemas.microsoft.com/office/powerpoint/2010/main" val="2388964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B37F401-F985-4A10-AD7C-FDA6BED7BF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0853"/>
            <a:ext cx="10515600" cy="1325563"/>
          </a:xfrm>
        </p:spPr>
        <p:txBody>
          <a:bodyPr/>
          <a:lstStyle/>
          <a:p>
            <a:r>
              <a:rPr kumimoji="0" lang="cs-CZ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Software - </a:t>
            </a:r>
            <a:r>
              <a:rPr lang="cs-CZ" dirty="0"/>
              <a:t>Uživatelské prostředí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38E2A371-1E2D-49D5-A605-1D3461B8E3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407229" cy="4351338"/>
          </a:xfrm>
        </p:spPr>
        <p:txBody>
          <a:bodyPr/>
          <a:lstStyle/>
          <a:p>
            <a:r>
              <a:rPr lang="cs-CZ" dirty="0"/>
              <a:t>LCD</a:t>
            </a:r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DADAC2CE-E33B-4A3B-9103-AA0BE26F25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2024</a:t>
            </a:r>
          </a:p>
        </p:txBody>
      </p:sp>
      <p:sp>
        <p:nvSpPr>
          <p:cNvPr id="5" name="Zástupný obsah 2">
            <a:extLst>
              <a:ext uri="{FF2B5EF4-FFF2-40B4-BE49-F238E27FC236}">
                <a16:creationId xmlns:a16="http://schemas.microsoft.com/office/drawing/2014/main" id="{BEC8B45E-D89A-4CCD-B341-461611401254}"/>
              </a:ext>
            </a:extLst>
          </p:cNvPr>
          <p:cNvSpPr txBox="1">
            <a:spLocks/>
          </p:cNvSpPr>
          <p:nvPr/>
        </p:nvSpPr>
        <p:spPr>
          <a:xfrm>
            <a:off x="4539344" y="1854573"/>
            <a:ext cx="34072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dirty="0"/>
              <a:t>web</a:t>
            </a:r>
          </a:p>
        </p:txBody>
      </p:sp>
      <p:sp>
        <p:nvSpPr>
          <p:cNvPr id="6" name="Zástupný obsah 2">
            <a:extLst>
              <a:ext uri="{FF2B5EF4-FFF2-40B4-BE49-F238E27FC236}">
                <a16:creationId xmlns:a16="http://schemas.microsoft.com/office/drawing/2014/main" id="{C78E8DB6-67C0-4C19-98F1-669D46503CF4}"/>
              </a:ext>
            </a:extLst>
          </p:cNvPr>
          <p:cNvSpPr txBox="1">
            <a:spLocks/>
          </p:cNvSpPr>
          <p:nvPr/>
        </p:nvSpPr>
        <p:spPr>
          <a:xfrm>
            <a:off x="7946573" y="1854573"/>
            <a:ext cx="34072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dirty="0" err="1"/>
              <a:t>discord</a:t>
            </a:r>
            <a:endParaRPr lang="cs-CZ" dirty="0"/>
          </a:p>
        </p:txBody>
      </p:sp>
      <p:pic>
        <p:nvPicPr>
          <p:cNvPr id="8" name="Obrázek 7">
            <a:extLst>
              <a:ext uri="{FF2B5EF4-FFF2-40B4-BE49-F238E27FC236}">
                <a16:creationId xmlns:a16="http://schemas.microsoft.com/office/drawing/2014/main" id="{E79981C3-45CC-441B-A459-FEE371125F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611"/>
          <a:stretch/>
        </p:blipFill>
        <p:spPr>
          <a:xfrm>
            <a:off x="7946573" y="2363821"/>
            <a:ext cx="7142639" cy="6061722"/>
          </a:xfrm>
          <a:prstGeom prst="rect">
            <a:avLst/>
          </a:prstGeom>
        </p:spPr>
      </p:pic>
      <p:sp>
        <p:nvSpPr>
          <p:cNvPr id="10" name="Zástupný obsah 2">
            <a:extLst>
              <a:ext uri="{FF2B5EF4-FFF2-40B4-BE49-F238E27FC236}">
                <a16:creationId xmlns:a16="http://schemas.microsoft.com/office/drawing/2014/main" id="{03EADAD0-2231-45FB-ABC6-1DE0B10A5850}"/>
              </a:ext>
            </a:extLst>
          </p:cNvPr>
          <p:cNvSpPr txBox="1">
            <a:spLocks/>
          </p:cNvSpPr>
          <p:nvPr/>
        </p:nvSpPr>
        <p:spPr>
          <a:xfrm>
            <a:off x="838199" y="1253331"/>
            <a:ext cx="10515600" cy="5722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dirty="0"/>
              <a:t>Příkazy programům </a:t>
            </a:r>
            <a:r>
              <a:rPr lang="cs-CZ" dirty="0" err="1"/>
              <a:t>lasershow</a:t>
            </a:r>
            <a:r>
              <a:rPr lang="cs-CZ" dirty="0"/>
              <a:t> a </a:t>
            </a:r>
            <a:r>
              <a:rPr lang="cs-CZ" dirty="0" err="1"/>
              <a:t>wifi_manager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9649630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6CBE11A-A097-4C3B-BE6B-62A27E8AE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cs-CZ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Software - </a:t>
            </a:r>
            <a:r>
              <a:rPr lang="cs-CZ" dirty="0"/>
              <a:t>Komunikace mezi programy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70407BFD-0A68-494A-A6E4-F8268E2211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Vstupní a výstupní </a:t>
            </a:r>
            <a:r>
              <a:rPr lang="cs-CZ" dirty="0" err="1"/>
              <a:t>socket</a:t>
            </a:r>
            <a:endParaRPr lang="cs-CZ" dirty="0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2922345E-219C-497D-B3F7-562F6D8D77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2024</a:t>
            </a:r>
          </a:p>
        </p:txBody>
      </p:sp>
      <p:pic>
        <p:nvPicPr>
          <p:cNvPr id="14" name="Obrázek 13">
            <a:extLst>
              <a:ext uri="{FF2B5EF4-FFF2-40B4-BE49-F238E27FC236}">
                <a16:creationId xmlns:a16="http://schemas.microsoft.com/office/drawing/2014/main" id="{8941F267-7F93-444D-8B42-4D82883EA1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3801" y="2499594"/>
            <a:ext cx="4049999" cy="3600000"/>
          </a:xfrm>
          <a:prstGeom prst="rect">
            <a:avLst/>
          </a:prstGeom>
        </p:spPr>
      </p:pic>
      <p:pic>
        <p:nvPicPr>
          <p:cNvPr id="16" name="Obrázek 15">
            <a:extLst>
              <a:ext uri="{FF2B5EF4-FFF2-40B4-BE49-F238E27FC236}">
                <a16:creationId xmlns:a16="http://schemas.microsoft.com/office/drawing/2014/main" id="{2AD02470-4D8D-4899-8F38-30F2380C34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499594"/>
            <a:ext cx="4049999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0659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60FDEED-48DF-44A7-83CB-1A57D1C9E1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Výsledky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92B74FF9-FAF8-46C0-BDDF-FF1D6B6770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Vylepšil jsem open-source program </a:t>
            </a:r>
            <a:r>
              <a:rPr lang="cs-CZ" dirty="0" err="1"/>
              <a:t>lasershow</a:t>
            </a:r>
            <a:r>
              <a:rPr lang="cs-CZ" dirty="0"/>
              <a:t>.</a:t>
            </a:r>
          </a:p>
          <a:p>
            <a:r>
              <a:rPr lang="cs-CZ" dirty="0"/>
              <a:t>Vytvořil jsem pro program </a:t>
            </a:r>
            <a:r>
              <a:rPr lang="cs-CZ" dirty="0" err="1"/>
              <a:t>lasershow</a:t>
            </a:r>
            <a:r>
              <a:rPr lang="cs-CZ" dirty="0"/>
              <a:t> jednoduše pochopitelné uživatelské rozhraní.</a:t>
            </a:r>
          </a:p>
          <a:p>
            <a:r>
              <a:rPr lang="cs-CZ" dirty="0"/>
              <a:t>Navrhl a sestrojil jsem vlastní laserový projektor a sám jsem se tak seznámil s technologií laser </a:t>
            </a:r>
            <a:r>
              <a:rPr lang="cs-CZ" dirty="0" err="1"/>
              <a:t>scanningu</a:t>
            </a:r>
            <a:r>
              <a:rPr lang="cs-CZ" dirty="0"/>
              <a:t>.</a:t>
            </a:r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2C131740-DF1F-4CBA-904A-90F0B8FCA0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2024</a:t>
            </a:r>
          </a:p>
        </p:txBody>
      </p:sp>
    </p:spTree>
    <p:extLst>
      <p:ext uri="{BB962C8B-B14F-4D97-AF65-F5344CB8AC3E}">
        <p14:creationId xmlns:p14="http://schemas.microsoft.com/office/powerpoint/2010/main" val="38977295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7B4B341-1EC0-445E-8D09-D8FEFFDEB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Poděkování</a:t>
            </a:r>
          </a:p>
        </p:txBody>
      </p:sp>
      <p:pic>
        <p:nvPicPr>
          <p:cNvPr id="6" name="Zástupný obsah 5">
            <a:extLst>
              <a:ext uri="{FF2B5EF4-FFF2-40B4-BE49-F238E27FC236}">
                <a16:creationId xmlns:a16="http://schemas.microsoft.com/office/drawing/2014/main" id="{D4CAA73F-5AED-4C3F-9E7C-879994C485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6604" y="2766218"/>
            <a:ext cx="5535396" cy="1325564"/>
          </a:xfrm>
        </p:spPr>
      </p:pic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100FF0A8-23EE-45B0-A602-683D91AD46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2024</a:t>
            </a:r>
          </a:p>
        </p:txBody>
      </p:sp>
      <p:pic>
        <p:nvPicPr>
          <p:cNvPr id="8" name="Obrázek 7">
            <a:extLst>
              <a:ext uri="{FF2B5EF4-FFF2-40B4-BE49-F238E27FC236}">
                <a16:creationId xmlns:a16="http://schemas.microsoft.com/office/drawing/2014/main" id="{5E014EC5-3D51-4DDA-B857-A4A29DB23B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6989" y="431600"/>
            <a:ext cx="4369204" cy="2518176"/>
          </a:xfrm>
          <a:prstGeom prst="rect">
            <a:avLst/>
          </a:prstGeom>
        </p:spPr>
      </p:pic>
      <p:sp>
        <p:nvSpPr>
          <p:cNvPr id="7" name="Zástupný obsah 2">
            <a:extLst>
              <a:ext uri="{FF2B5EF4-FFF2-40B4-BE49-F238E27FC236}">
                <a16:creationId xmlns:a16="http://schemas.microsoft.com/office/drawing/2014/main" id="{B02C72DD-029E-4AE2-9702-4D6A919B08BF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538750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cs-CZ" dirty="0"/>
          </a:p>
        </p:txBody>
      </p:sp>
      <p:sp>
        <p:nvSpPr>
          <p:cNvPr id="9" name="Zástupný obsah 2">
            <a:extLst>
              <a:ext uri="{FF2B5EF4-FFF2-40B4-BE49-F238E27FC236}">
                <a16:creationId xmlns:a16="http://schemas.microsoft.com/office/drawing/2014/main" id="{930F6425-6D01-43E0-B93E-8ECF630EB76F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561123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dirty="0"/>
              <a:t>Tomáš Rohlínek</a:t>
            </a:r>
          </a:p>
          <a:p>
            <a:r>
              <a:rPr lang="cs-CZ" dirty="0">
                <a:effectLst/>
              </a:rPr>
              <a:t>Mgr. Kateřina Vídenková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0424441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A5A10CE8-C0D1-4F4E-963F-7E4CCA083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Zdroje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3C5823E2-F929-463E-8C88-779CD36157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arenR"/>
            </a:pPr>
            <a:endParaRPr lang="cs-CZ" dirty="0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CD0BB520-92D3-49E5-AD98-1F5FEDE229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2024</a:t>
            </a:r>
          </a:p>
        </p:txBody>
      </p:sp>
    </p:spTree>
    <p:extLst>
      <p:ext uri="{BB962C8B-B14F-4D97-AF65-F5344CB8AC3E}">
        <p14:creationId xmlns:p14="http://schemas.microsoft.com/office/powerpoint/2010/main" val="34662937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96AD1E4-2BA2-417F-9FA4-F13C2E501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Laser </a:t>
            </a:r>
            <a:r>
              <a:rPr lang="cs-CZ" dirty="0" err="1"/>
              <a:t>scanning</a:t>
            </a:r>
            <a:endParaRPr lang="cs-CZ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D8DBDCBD-9127-4346-9F87-90DA94C727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>
                <a:solidFill>
                  <a:srgbClr val="FF0000"/>
                </a:solidFill>
              </a:rPr>
              <a:t>Co to je</a:t>
            </a:r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5B3FBE83-E6D4-467D-A304-BE44A6459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 dirty="0"/>
              <a:t>Středoškolská odborná činnost 2024</a:t>
            </a:r>
          </a:p>
        </p:txBody>
      </p:sp>
    </p:spTree>
    <p:extLst>
      <p:ext uri="{BB962C8B-B14F-4D97-AF65-F5344CB8AC3E}">
        <p14:creationId xmlns:p14="http://schemas.microsoft.com/office/powerpoint/2010/main" val="33768628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Lasers for Architectural Lighting White Night 2021 KVANT Show Production-2">
            <a:hlinkClick r:id="" action="ppaction://media"/>
            <a:extLst>
              <a:ext uri="{FF2B5EF4-FFF2-40B4-BE49-F238E27FC236}">
                <a16:creationId xmlns:a16="http://schemas.microsoft.com/office/drawing/2014/main" id="{08A82F8A-42D1-4C11-8797-0A8FDFDC0131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5004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93306"/>
            <a:ext cx="12940170" cy="7278681"/>
          </a:xfr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30E4CCD0-4F3C-4845-89CF-82A3AC21058C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tx1"/>
          </a:solidFill>
        </p:spPr>
        <p:txBody>
          <a:bodyPr anchor="ctr" anchorCtr="0"/>
          <a:lstStyle/>
          <a:p>
            <a:r>
              <a:rPr lang="cs-CZ" sz="3000" dirty="0">
                <a:solidFill>
                  <a:schemeClr val="bg1"/>
                </a:solidFill>
              </a:rPr>
              <a:t>Využití - </a:t>
            </a:r>
            <a:r>
              <a:rPr lang="cs-CZ" dirty="0">
                <a:solidFill>
                  <a:schemeClr val="bg1"/>
                </a:solidFill>
              </a:rPr>
              <a:t>Dálkové promítání</a:t>
            </a:r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5DCA3342-82BA-4A55-B16D-BC62303C58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2024</a:t>
            </a:r>
          </a:p>
        </p:txBody>
      </p:sp>
      <p:sp>
        <p:nvSpPr>
          <p:cNvPr id="9" name="TextovéPole 8">
            <a:extLst>
              <a:ext uri="{FF2B5EF4-FFF2-40B4-BE49-F238E27FC236}">
                <a16:creationId xmlns:a16="http://schemas.microsoft.com/office/drawing/2014/main" id="{FE7773E4-8D2F-487E-AEF1-F3FFD20FB000}"/>
              </a:ext>
            </a:extLst>
          </p:cNvPr>
          <p:cNvSpPr txBox="1"/>
          <p:nvPr/>
        </p:nvSpPr>
        <p:spPr>
          <a:xfrm>
            <a:off x="5385844" y="2651475"/>
            <a:ext cx="60943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s-CZ" dirty="0">
                <a:solidFill>
                  <a:srgbClr val="FF0000"/>
                </a:solidFill>
              </a:rPr>
              <a:t>https://www.youtube.com/watch?v=KE89-HOdEKY</a:t>
            </a:r>
          </a:p>
        </p:txBody>
      </p:sp>
    </p:spTree>
    <p:extLst>
      <p:ext uri="{BB962C8B-B14F-4D97-AF65-F5344CB8AC3E}">
        <p14:creationId xmlns:p14="http://schemas.microsoft.com/office/powerpoint/2010/main" val="1445105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3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Zástupný obsah 5">
            <a:extLst>
              <a:ext uri="{FF2B5EF4-FFF2-40B4-BE49-F238E27FC236}">
                <a16:creationId xmlns:a16="http://schemas.microsoft.com/office/drawing/2014/main" id="{2C4A92B6-66EC-4A2F-A372-CC3775D747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3983" y="-283607"/>
            <a:ext cx="13219965" cy="7425213"/>
          </a:xfr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8C0D0435-81C3-46FE-B313-B2BDC382BA46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tx1"/>
          </a:solidFill>
        </p:spPr>
        <p:txBody>
          <a:bodyPr/>
          <a:lstStyle/>
          <a:p>
            <a:r>
              <a:rPr lang="cs-CZ" sz="3000" dirty="0">
                <a:solidFill>
                  <a:schemeClr val="bg1"/>
                </a:solidFill>
              </a:rPr>
              <a:t>Využití - </a:t>
            </a:r>
            <a:r>
              <a:rPr lang="cs-CZ" dirty="0">
                <a:solidFill>
                  <a:schemeClr val="bg1"/>
                </a:solidFill>
              </a:rPr>
              <a:t>Laser </a:t>
            </a:r>
            <a:r>
              <a:rPr lang="cs-CZ" dirty="0" err="1">
                <a:solidFill>
                  <a:schemeClr val="bg1"/>
                </a:solidFill>
              </a:rPr>
              <a:t>shows</a:t>
            </a:r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C5C2FE04-5055-49C3-9B25-7221619FBA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2024</a:t>
            </a:r>
          </a:p>
        </p:txBody>
      </p:sp>
      <p:sp>
        <p:nvSpPr>
          <p:cNvPr id="8" name="TextovéPole 7">
            <a:extLst>
              <a:ext uri="{FF2B5EF4-FFF2-40B4-BE49-F238E27FC236}">
                <a16:creationId xmlns:a16="http://schemas.microsoft.com/office/drawing/2014/main" id="{A82E2139-EE46-4B0F-BAA5-7E85A5DB5A2C}"/>
              </a:ext>
            </a:extLst>
          </p:cNvPr>
          <p:cNvSpPr txBox="1"/>
          <p:nvPr/>
        </p:nvSpPr>
        <p:spPr>
          <a:xfrm>
            <a:off x="2757488" y="2509361"/>
            <a:ext cx="667702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s-CZ" dirty="0"/>
              <a:t>https://www.google.com/url?sa=i&amp;url=https%3A%2F%2Fpangolin.com%2Fblogs%2Feducation%2Flaser-show&amp;psig=AOvVaw2SmsfDpFnyN5ibQ4LjTT9H&amp;ust=1706650013268000&amp;source=images&amp;cd=vfe&amp;opi=89978449&amp;ved=0CBMQjRxqFwoTCMiKqN_Sg4QDFQAAAAAdAAAAABAE</a:t>
            </a:r>
          </a:p>
        </p:txBody>
      </p:sp>
    </p:spTree>
    <p:extLst>
      <p:ext uri="{BB962C8B-B14F-4D97-AF65-F5344CB8AC3E}">
        <p14:creationId xmlns:p14="http://schemas.microsoft.com/office/powerpoint/2010/main" val="16784250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ázek 4">
            <a:extLst>
              <a:ext uri="{FF2B5EF4-FFF2-40B4-BE49-F238E27FC236}">
                <a16:creationId xmlns:a16="http://schemas.microsoft.com/office/drawing/2014/main" id="{D72FBAFB-D151-4D95-B90D-281E720C88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819555"/>
            <a:ext cx="12192000" cy="9146240"/>
          </a:xfrm>
          <a:prstGeom prst="rect">
            <a:avLst/>
          </a:prstGeo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1967FC51-0D27-4CBA-B51B-B2876203A91B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tx1"/>
          </a:solidFill>
        </p:spPr>
        <p:txBody>
          <a:bodyPr/>
          <a:lstStyle/>
          <a:p>
            <a:r>
              <a:rPr lang="cs-CZ" sz="3000" dirty="0">
                <a:solidFill>
                  <a:schemeClr val="bg1"/>
                </a:solidFill>
              </a:rPr>
              <a:t>Využití - </a:t>
            </a:r>
            <a:r>
              <a:rPr lang="cs-CZ" dirty="0">
                <a:solidFill>
                  <a:schemeClr val="bg1"/>
                </a:solidFill>
              </a:rPr>
              <a:t>SLA 3D tisk</a:t>
            </a:r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8E5B1AB7-2513-4805-869B-333F2136A5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2024</a:t>
            </a:r>
          </a:p>
        </p:txBody>
      </p:sp>
      <p:sp>
        <p:nvSpPr>
          <p:cNvPr id="6" name="TextovéPole 5">
            <a:extLst>
              <a:ext uri="{FF2B5EF4-FFF2-40B4-BE49-F238E27FC236}">
                <a16:creationId xmlns:a16="http://schemas.microsoft.com/office/drawing/2014/main" id="{5271D1BF-C3D6-4A2F-A769-90CA2A83FE32}"/>
              </a:ext>
            </a:extLst>
          </p:cNvPr>
          <p:cNvSpPr txBox="1"/>
          <p:nvPr/>
        </p:nvSpPr>
        <p:spPr>
          <a:xfrm>
            <a:off x="4244760" y="365125"/>
            <a:ext cx="79472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>
                <a:solidFill>
                  <a:schemeClr val="bg1"/>
                </a:solidFill>
              </a:rPr>
              <a:t>https://hackaday.io/project/19762/gallery#319651da4ea9643030b133f613da02b8</a:t>
            </a:r>
          </a:p>
        </p:txBody>
      </p:sp>
    </p:spTree>
    <p:extLst>
      <p:ext uri="{BB962C8B-B14F-4D97-AF65-F5344CB8AC3E}">
        <p14:creationId xmlns:p14="http://schemas.microsoft.com/office/powerpoint/2010/main" val="4629677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Zástupný obsah 5">
            <a:extLst>
              <a:ext uri="{FF2B5EF4-FFF2-40B4-BE49-F238E27FC236}">
                <a16:creationId xmlns:a16="http://schemas.microsoft.com/office/drawing/2014/main" id="{5F02F3D4-C357-40AF-A68D-ABF8B43845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803982"/>
            <a:ext cx="12192000" cy="9144000"/>
          </a:xfr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E1D45CC3-AE8B-490E-95BB-F171B9E27130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tx1"/>
          </a:solidFill>
        </p:spPr>
        <p:txBody>
          <a:bodyPr/>
          <a:lstStyle/>
          <a:p>
            <a:r>
              <a:rPr kumimoji="0" lang="cs-CZ" sz="3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Využití - </a:t>
            </a:r>
            <a:r>
              <a:rPr lang="cs-CZ" dirty="0">
                <a:solidFill>
                  <a:schemeClr val="bg1"/>
                </a:solidFill>
              </a:rPr>
              <a:t>Laserové gravírování</a:t>
            </a:r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5743E1EB-A052-40E1-9C12-B9384FEB72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 dirty="0"/>
              <a:t>Středoškolská odborná činnost 2024</a:t>
            </a:r>
          </a:p>
        </p:txBody>
      </p:sp>
      <p:sp>
        <p:nvSpPr>
          <p:cNvPr id="7" name="TextovéPole 6">
            <a:extLst>
              <a:ext uri="{FF2B5EF4-FFF2-40B4-BE49-F238E27FC236}">
                <a16:creationId xmlns:a16="http://schemas.microsoft.com/office/drawing/2014/main" id="{33ABCDD8-982B-418F-864E-90C873A77418}"/>
              </a:ext>
            </a:extLst>
          </p:cNvPr>
          <p:cNvSpPr txBox="1"/>
          <p:nvPr/>
        </p:nvSpPr>
        <p:spPr>
          <a:xfrm>
            <a:off x="3048000" y="258624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s-CZ" dirty="0"/>
              <a:t>https://hackaday.io/project/172284-galvo-laser-cutterengraver</a:t>
            </a:r>
          </a:p>
        </p:txBody>
      </p:sp>
    </p:spTree>
    <p:extLst>
      <p:ext uri="{BB962C8B-B14F-4D97-AF65-F5344CB8AC3E}">
        <p14:creationId xmlns:p14="http://schemas.microsoft.com/office/powerpoint/2010/main" val="12865851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Zástupný obsah 5">
            <a:extLst>
              <a:ext uri="{FF2B5EF4-FFF2-40B4-BE49-F238E27FC236}">
                <a16:creationId xmlns:a16="http://schemas.microsoft.com/office/drawing/2014/main" id="{EA69D449-5433-4CE1-B1F1-DBEE76C9F4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12998"/>
            <a:ext cx="12192000" cy="8130541"/>
          </a:xfr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9B0A3E56-7E5B-4480-BE72-8A9D8A39EDE1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tx1"/>
          </a:solidFill>
        </p:spPr>
        <p:txBody>
          <a:bodyPr/>
          <a:lstStyle/>
          <a:p>
            <a:r>
              <a:rPr kumimoji="0" lang="cs-CZ" sz="3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Využití - </a:t>
            </a:r>
            <a:r>
              <a:rPr lang="cs-CZ" dirty="0">
                <a:solidFill>
                  <a:schemeClr val="bg1"/>
                </a:solidFill>
              </a:rPr>
              <a:t>HUD</a:t>
            </a:r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8A1721CA-0A26-471C-B49F-99D09DFC63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2024</a:t>
            </a:r>
          </a:p>
        </p:txBody>
      </p:sp>
      <p:sp>
        <p:nvSpPr>
          <p:cNvPr id="8" name="TextovéPole 7">
            <a:extLst>
              <a:ext uri="{FF2B5EF4-FFF2-40B4-BE49-F238E27FC236}">
                <a16:creationId xmlns:a16="http://schemas.microsoft.com/office/drawing/2014/main" id="{62D31747-5598-4ACB-91A5-BB0ED9426C29}"/>
              </a:ext>
            </a:extLst>
          </p:cNvPr>
          <p:cNvSpPr txBox="1"/>
          <p:nvPr/>
        </p:nvSpPr>
        <p:spPr>
          <a:xfrm>
            <a:off x="4082472" y="3301563"/>
            <a:ext cx="5061527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s-CZ" dirty="0"/>
              <a:t>https://www.google.com/url?sa=i&amp;url=https%3A%2F%2Fwww.airlineratings.com%2Fdid-you-know%2Fwhat-is-a-hud-and-how-does-it-work%2F&amp;psig=AOvVaw0YT-mYpxTo3Gdf1Pxe5pKC&amp;ust=1706648864247000&amp;source=images&amp;cd=vfe&amp;opi=89978449&amp;ved=0CBMQjRxqFwoTCPDVqM_Ag4QDFQAAAAAdAAAAABAJ</a:t>
            </a:r>
          </a:p>
        </p:txBody>
      </p:sp>
    </p:spTree>
    <p:extLst>
      <p:ext uri="{BB962C8B-B14F-4D97-AF65-F5344CB8AC3E}">
        <p14:creationId xmlns:p14="http://schemas.microsoft.com/office/powerpoint/2010/main" val="9081690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Obrázek 21">
            <a:extLst>
              <a:ext uri="{FF2B5EF4-FFF2-40B4-BE49-F238E27FC236}">
                <a16:creationId xmlns:a16="http://schemas.microsoft.com/office/drawing/2014/main" id="{35444A6B-AD9D-45DA-8BA1-D53B8F6F43B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>
          <a:xfrm>
            <a:off x="129056" y="2740795"/>
            <a:ext cx="4825579" cy="3429000"/>
          </a:xfrm>
          <a:prstGeom prst="rect">
            <a:avLst/>
          </a:prstGeo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60A751F2-4691-4304-8F92-F8225A0255A2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tx1"/>
          </a:solidFill>
        </p:spPr>
        <p:txBody>
          <a:bodyPr/>
          <a:lstStyle/>
          <a:p>
            <a:r>
              <a:rPr kumimoji="0" lang="cs-CZ" sz="3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Využití - </a:t>
            </a:r>
            <a:r>
              <a:rPr lang="cs-CZ" dirty="0">
                <a:solidFill>
                  <a:schemeClr val="bg1"/>
                </a:solidFill>
              </a:rPr>
              <a:t>3D Skenování</a:t>
            </a:r>
          </a:p>
        </p:txBody>
      </p:sp>
      <p:pic>
        <p:nvPicPr>
          <p:cNvPr id="18" name="Obrázek 17">
            <a:extLst>
              <a:ext uri="{FF2B5EF4-FFF2-40B4-BE49-F238E27FC236}">
                <a16:creationId xmlns:a16="http://schemas.microsoft.com/office/drawing/2014/main" id="{B24EDAEF-F54D-47FF-B752-4B6F6FAE2C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277021" y="103957"/>
            <a:ext cx="6990102" cy="4351338"/>
          </a:xfrm>
          <a:prstGeom prst="rect">
            <a:avLst/>
          </a:prstGeom>
        </p:spPr>
      </p:pic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E542407A-C00A-4163-BF85-022A32AEE1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 dirty="0"/>
              <a:t>Středoškolská odborná činnost 2024</a:t>
            </a:r>
          </a:p>
        </p:txBody>
      </p:sp>
      <p:sp>
        <p:nvSpPr>
          <p:cNvPr id="16" name="TextovéPole 15">
            <a:extLst>
              <a:ext uri="{FF2B5EF4-FFF2-40B4-BE49-F238E27FC236}">
                <a16:creationId xmlns:a16="http://schemas.microsoft.com/office/drawing/2014/main" id="{3FA3FC55-6193-4619-9FB6-F208AED4F346}"/>
              </a:ext>
            </a:extLst>
          </p:cNvPr>
          <p:cNvSpPr txBox="1"/>
          <p:nvPr/>
        </p:nvSpPr>
        <p:spPr>
          <a:xfrm>
            <a:off x="6111852" y="144695"/>
            <a:ext cx="6096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s-CZ" dirty="0"/>
              <a:t>https://www.google.com/url?sa=i&amp;url=https%3A%2F%2Fwww.arctron.de%2Fdienstleistungen%2Fairborne-laserscanning%2F&amp;psig=AOvVaw1IoKkELNJAdSg95oujDLO3&amp;ust=1706649547012000&amp;source=images&amp;cd=vfe&amp;opi=89978449&amp;ved=0CBMQjRxqFwoTCMDoyZHDg4QDFQAAAAAdAAAAABAJ</a:t>
            </a:r>
          </a:p>
        </p:txBody>
      </p:sp>
      <p:sp>
        <p:nvSpPr>
          <p:cNvPr id="24" name="TextovéPole 23">
            <a:extLst>
              <a:ext uri="{FF2B5EF4-FFF2-40B4-BE49-F238E27FC236}">
                <a16:creationId xmlns:a16="http://schemas.microsoft.com/office/drawing/2014/main" id="{2A89D8BD-9975-4FC1-A613-312A76A04E0B}"/>
              </a:ext>
            </a:extLst>
          </p:cNvPr>
          <p:cNvSpPr txBox="1"/>
          <p:nvPr/>
        </p:nvSpPr>
        <p:spPr>
          <a:xfrm>
            <a:off x="5261256" y="4798033"/>
            <a:ext cx="663175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s-CZ" dirty="0"/>
              <a:t>https://www.google.com/url?sa=i&amp;url=https%3A%2F%2Fwww.researchgate.net%2Ffigure%2Ftop-Ground-truth-classification-for-part-of-a-3D-laser-scan-Colors-indicate-ground_fig7_220122170&amp;psig=AOvVaw1uScAM8kNW4uvmJjunNIHP&amp;ust=1706649161787000&amp;source=images&amp;cd=vfe&amp;opi=89978449&amp;ved=0CBMQjRxqFwoTCPiL-tnBg4QDFQAAAAAdAAAAABAk</a:t>
            </a:r>
          </a:p>
        </p:txBody>
      </p:sp>
    </p:spTree>
    <p:extLst>
      <p:ext uri="{BB962C8B-B14F-4D97-AF65-F5344CB8AC3E}">
        <p14:creationId xmlns:p14="http://schemas.microsoft.com/office/powerpoint/2010/main" val="402747455"/>
      </p:ext>
    </p:extLst>
  </p:cSld>
  <p:clrMapOvr>
    <a:masterClrMapping/>
  </p:clrMapOvr>
</p:sld>
</file>

<file path=ppt/theme/theme1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Šablona pro práci" id="{E9ACF355-B523-4978-95F0-FF2226777EC6}" vid="{8C11293C-8D81-426F-A8AC-FF11C43C3C45}"/>
    </a:ext>
  </a:extLst>
</a:theme>
</file>

<file path=ppt/theme/theme2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Šablona pro práci</Template>
  <TotalTime>4619</TotalTime>
  <Words>1163</Words>
  <Application>Microsoft Office PowerPoint</Application>
  <PresentationFormat>Širokoúhlá obrazovka</PresentationFormat>
  <Paragraphs>127</Paragraphs>
  <Slides>24</Slides>
  <Notes>4</Notes>
  <HiddenSlides>0</HiddenSlides>
  <MMClips>2</MMClips>
  <ScaleCrop>false</ScaleCrop>
  <HeadingPairs>
    <vt:vector size="8" baseType="variant">
      <vt:variant>
        <vt:lpstr>Použitá písma</vt:lpstr>
      </vt:variant>
      <vt:variant>
        <vt:i4>4</vt:i4>
      </vt:variant>
      <vt:variant>
        <vt:lpstr>Motiv</vt:lpstr>
      </vt:variant>
      <vt:variant>
        <vt:i4>1</vt:i4>
      </vt:variant>
      <vt:variant>
        <vt:lpstr>Vložené servery OLE</vt:lpstr>
      </vt:variant>
      <vt:variant>
        <vt:i4>0</vt:i4>
      </vt:variant>
      <vt:variant>
        <vt:lpstr>Nadpisy snímků</vt:lpstr>
      </vt:variant>
      <vt:variant>
        <vt:i4>24</vt:i4>
      </vt:variant>
    </vt:vector>
  </HeadingPairs>
  <TitlesOfParts>
    <vt:vector size="29" baseType="lpstr">
      <vt:lpstr>Abadi Extra Light</vt:lpstr>
      <vt:lpstr>Arial</vt:lpstr>
      <vt:lpstr>Calibri</vt:lpstr>
      <vt:lpstr>Calibri Light</vt:lpstr>
      <vt:lpstr>Motiv Office</vt:lpstr>
      <vt:lpstr>Název práce: RGB Laserový projektor Jméno: Šimon Hrouda Škola: Gymnázium Brno-Řečkovice Kraj: Jihomoravský</vt:lpstr>
      <vt:lpstr>Úvod</vt:lpstr>
      <vt:lpstr>Laser scanning</vt:lpstr>
      <vt:lpstr>Využití - Dálkové promítání</vt:lpstr>
      <vt:lpstr>Využití - Laser shows</vt:lpstr>
      <vt:lpstr>Využití - SLA 3D tisk</vt:lpstr>
      <vt:lpstr>Využití - Laserové gravírování</vt:lpstr>
      <vt:lpstr>Využití - HUD</vt:lpstr>
      <vt:lpstr>Využití - 3D Skenování</vt:lpstr>
      <vt:lpstr>Cíle</vt:lpstr>
      <vt:lpstr>Princip laserového promítání</vt:lpstr>
      <vt:lpstr>Hardware - promítání</vt:lpstr>
      <vt:lpstr>Hardware - Řídící jednotka</vt:lpstr>
      <vt:lpstr>Hardware - HAT - DPS</vt:lpstr>
      <vt:lpstr>Asi tohle vynechat D/A převodník a zesilovače</vt:lpstr>
      <vt:lpstr>Software (celej slide zbytecnej)</vt:lpstr>
      <vt:lpstr>Software - Instalační skript</vt:lpstr>
      <vt:lpstr>Software - lasershow</vt:lpstr>
      <vt:lpstr>Wifi manager (optional – muzu ho popsat na sw slidu a pak uz jenom na comms)</vt:lpstr>
      <vt:lpstr>Software - Uživatelské prostředí</vt:lpstr>
      <vt:lpstr>Software - Komunikace mezi programy</vt:lpstr>
      <vt:lpstr>Výsledky</vt:lpstr>
      <vt:lpstr>Poděkování</vt:lpstr>
      <vt:lpstr>Zdroje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Název práce: Jméno: Škola: Kraj:</dc:title>
  <dc:creator>Petr Mazouch</dc:creator>
  <cp:lastModifiedBy>Simon Hrouda</cp:lastModifiedBy>
  <cp:revision>163</cp:revision>
  <dcterms:created xsi:type="dcterms:W3CDTF">2020-03-21T20:56:17Z</dcterms:created>
  <dcterms:modified xsi:type="dcterms:W3CDTF">2024-01-29T22:53:16Z</dcterms:modified>
</cp:coreProperties>
</file>